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Layouts/slideLayout2.xml" ContentType="application/vnd.openxmlformats-officedocument.presentationml.slideLayout+xml"/>
  <Override PartName="/ppt/notesSlides/notesSlide10.xml" ContentType="application/vnd.openxmlformats-officedocument.presentationml.notesSlide+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notesSlides/notesSlide3.xml" ContentType="application/vnd.openxmlformats-officedocument.presentationml.notesSlid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28.xml" ContentType="application/vnd.openxmlformats-officedocument.presentationml.notesSlide+xml"/>
  <Override PartName="/ppt/notesSlides/notesSlide27.xml" ContentType="application/vnd.openxmlformats-officedocument.presentationml.notesSlide+xml"/>
  <Override PartName="/ppt/notesSlides/notesSlide29.xml" ContentType="application/vnd.openxmlformats-officedocument.presentationml.notesSlide+xml"/>
  <Override PartName="/ppt/notesSlides/notesSlide2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notesMasters/notesMaster1.xml" ContentType="application/vnd.openxmlformats-officedocument.presentationml.notesMaster+xml"/>
  <Override PartName="/ppt/commentAuthors.xml" ContentType="application/vnd.openxmlformats-officedocument.presentationml.commentAuthors+xml"/>
  <Override PartName="/ppt/charts/colors1.xml" ContentType="application/vnd.ms-office.chartcolorstyle+xml"/>
  <Override PartName="/ppt/authors.xml" ContentType="application/vnd.ms-powerpoint.authors+xml"/>
  <Override PartName="/ppt/theme/theme1.xml" ContentType="application/vnd.openxmlformats-officedocument.theme+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docProps/core.xml" ContentType="application/vnd.openxmlformats-package.core-properties+xml"/>
  <Override PartName="/ppt/revisionInfo.xml" ContentType="application/vnd.ms-powerpoint.revisioninfo+xml"/>
  <Override PartName="/docProps/app.xml" ContentType="application/vnd.openxmlformats-officedocument.extended-properties+xml"/>
  <Override PartName="/customXml/itemProps1.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5"/>
  </p:sldMasterIdLst>
  <p:notesMasterIdLst>
    <p:notesMasterId r:id="rId43"/>
  </p:notesMasterIdLst>
  <p:sldIdLst>
    <p:sldId id="349" r:id="rId6"/>
    <p:sldId id="256" r:id="rId7"/>
    <p:sldId id="267" r:id="rId8"/>
    <p:sldId id="268" r:id="rId9"/>
    <p:sldId id="335" r:id="rId10"/>
    <p:sldId id="290" r:id="rId11"/>
    <p:sldId id="340" r:id="rId12"/>
    <p:sldId id="284" r:id="rId13"/>
    <p:sldId id="320" r:id="rId14"/>
    <p:sldId id="352" r:id="rId15"/>
    <p:sldId id="341" r:id="rId16"/>
    <p:sldId id="343" r:id="rId17"/>
    <p:sldId id="351" r:id="rId18"/>
    <p:sldId id="309" r:id="rId19"/>
    <p:sldId id="336" r:id="rId20"/>
    <p:sldId id="337" r:id="rId21"/>
    <p:sldId id="342" r:id="rId22"/>
    <p:sldId id="287" r:id="rId23"/>
    <p:sldId id="321" r:id="rId24"/>
    <p:sldId id="322" r:id="rId25"/>
    <p:sldId id="333" r:id="rId26"/>
    <p:sldId id="332" r:id="rId27"/>
    <p:sldId id="323" r:id="rId28"/>
    <p:sldId id="325" r:id="rId29"/>
    <p:sldId id="324" r:id="rId30"/>
    <p:sldId id="339" r:id="rId31"/>
    <p:sldId id="344" r:id="rId32"/>
    <p:sldId id="260" r:id="rId33"/>
    <p:sldId id="319" r:id="rId34"/>
    <p:sldId id="334" r:id="rId35"/>
    <p:sldId id="348" r:id="rId36"/>
    <p:sldId id="346" r:id="rId37"/>
    <p:sldId id="273" r:id="rId38"/>
    <p:sldId id="279" r:id="rId39"/>
    <p:sldId id="314" r:id="rId40"/>
    <p:sldId id="274" r:id="rId41"/>
    <p:sldId id="276"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A6E34831-5C20-497E-8CC8-A097DF512027}">
          <p14:sldIdLst>
            <p14:sldId id="349"/>
            <p14:sldId id="256"/>
            <p14:sldId id="267"/>
            <p14:sldId id="268"/>
            <p14:sldId id="335"/>
            <p14:sldId id="290"/>
            <p14:sldId id="340"/>
            <p14:sldId id="284"/>
            <p14:sldId id="320"/>
            <p14:sldId id="352"/>
            <p14:sldId id="341"/>
            <p14:sldId id="343"/>
            <p14:sldId id="351"/>
            <p14:sldId id="309"/>
            <p14:sldId id="336"/>
            <p14:sldId id="337"/>
            <p14:sldId id="342"/>
            <p14:sldId id="287"/>
            <p14:sldId id="321"/>
            <p14:sldId id="322"/>
            <p14:sldId id="333"/>
            <p14:sldId id="332"/>
            <p14:sldId id="323"/>
            <p14:sldId id="325"/>
            <p14:sldId id="324"/>
            <p14:sldId id="339"/>
            <p14:sldId id="344"/>
            <p14:sldId id="260"/>
            <p14:sldId id="319"/>
            <p14:sldId id="334"/>
            <p14:sldId id="348"/>
            <p14:sldId id="346"/>
            <p14:sldId id="273"/>
            <p14:sldId id="279"/>
            <p14:sldId id="314"/>
            <p14:sldId id="274"/>
            <p14:sldId id="276"/>
          </p14:sldIdLst>
        </p14:section>
      </p14:sectionLst>
    </p:ex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7B40C4A-964E-AD57-CBE6-0525D2950BAB}" name="Herrera, Elizabeth@Waterboards" initials="HE" userId="S::elizabeth.herrera@waterboards.ca.gov::75279693-2bad-4df3-8ba8-9f20b7612ce7" providerId="AD"/>
  <p188:author id="{A0798FB0-0CAA-B3F6-716A-F0956A9A49BE}" name="Leung, Eugene@Waterboards" initials="LE" userId="S::eugene.leung@waterboards.ca.gov::89ae0e37-020f-4ff2-8cd3-b19fe767bab8" providerId="AD"/>
  <p188:author id="{6F285FDC-6560-8C49-2CAC-1790A633BF6E}" name="Miles B Miniaci" initials="MBM" userId="S::mbminiaci@ucdavis.edu::15581ce8-a4b1-4a40-95f9-4c69f6656fb2" providerId="AD"/>
  <p188:author id="{139B3CE7-3AD5-EAA1-5C9A-1970195E17EE}" name="Sim, Alison@Waterboards" initials="SA" userId="S::alison.sim@waterboards.ca.gov::5f4211b4-a36e-4bd3-8379-7cc1c5631863" providerId="AD"/>
  <p188:author id="{BAAD62EC-1603-FCE7-610E-13D09072AA10}" name="Robinson, Bethany@Waterboards" initials="RB" userId="Robinson, Bethany@Waterboards"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Hillman, Ted@Waterboards" initials="HT" lastIdx="4" clrIdx="0">
    <p:extLst>
      <p:ext uri="{19B8F6BF-5375-455C-9EA6-DF929625EA0E}">
        <p15:presenceInfo xmlns:p15="http://schemas.microsoft.com/office/powerpoint/2012/main" userId="S::ted.hillman@waterboards.ca.gov::5012e090-1027-42b0-b2be-a8ad2b50ec44" providerId="AD"/>
      </p:ext>
    </p:extLst>
  </p:cmAuthor>
  <p:cmAuthor id="2" name="Pierce, Wendy@Waterboards" initials="PW" lastIdx="5" clrIdx="1">
    <p:extLst>
      <p:ext uri="{19B8F6BF-5375-455C-9EA6-DF929625EA0E}">
        <p15:presenceInfo xmlns:p15="http://schemas.microsoft.com/office/powerpoint/2012/main" userId="S::wendy.pierce@waterboards.ca.gov::3b270e8f-42d9-4d17-a105-eb83f6279a03" providerId="AD"/>
      </p:ext>
    </p:extLst>
  </p:cmAuthor>
  <p:cmAuthor id="3" name="Niemeyer, Kim@Waterboards" initials="NK" lastIdx="3" clrIdx="2">
    <p:extLst>
      <p:ext uri="{19B8F6BF-5375-455C-9EA6-DF929625EA0E}">
        <p15:presenceInfo xmlns:p15="http://schemas.microsoft.com/office/powerpoint/2012/main" userId="S::kim.niemeyer@waterboards.ca.gov::763ceabc-b0f3-4ea6-a122-b0d1f73f766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E7D"/>
    <a:srgbClr val="C9E0FF"/>
    <a:srgbClr val="6886BA"/>
    <a:srgbClr val="C9EE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AE1ED6-507A-4F0E-B912-EBF227EE2FEC}" v="1" dt="2022-11-03T18:50:02.695"/>
    <p1510:client id="{52AC5CE9-5BFB-BF32-71E0-EE861495F7B9}" v="14" dt="2022-07-18T21:18:55.818"/>
    <p1510:client id="{63347AEA-8909-4C75-931E-FEB563AB6833}" v="14" dt="2022-11-03T18:49:15.887"/>
    <p1510:client id="{992AD8AA-0183-DB7E-E4C5-B057EF8A8534}" v="16" dt="2022-06-13T20:25:09.291"/>
    <p1510:client id="{C6C41BC2-062C-470D-9138-5D07C8CE0A2C}" v="655" dt="2022-06-07T23:10:09.645"/>
    <p1510:client id="{E209C9C4-C713-D040-BAF2-BD8A1028C3D2}" v="50" dt="2022-07-19T19:32:16.43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491" autoAdjust="0"/>
    <p:restoredTop sz="86385" autoAdjust="0"/>
  </p:normalViewPr>
  <p:slideViewPr>
    <p:cSldViewPr snapToGrid="0">
      <p:cViewPr varScale="1">
        <p:scale>
          <a:sx n="54" d="100"/>
          <a:sy n="54" d="100"/>
        </p:scale>
        <p:origin x="1244" y="20"/>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theme" Target="theme/theme1.xml"/><Relationship Id="rId50" Type="http://schemas.microsoft.com/office/2018/10/relationships/authors" Target="author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commentAuthors" Target="commentAuthor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oleObject" Target="https://cawaterboards-my.sharepoint.com/personal/alison_sim_waterboards_ca_gov/Documents/Metals%20DLR/Lab%20Responses/Lab%20Follow-up%20Results.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7575123935782762E-2"/>
          <c:y val="6.7947310198080507E-2"/>
          <c:w val="0.86648705696493855"/>
          <c:h val="0.73030839895013122"/>
        </c:manualLayout>
      </c:layout>
      <c:barChart>
        <c:barDir val="col"/>
        <c:grouping val="percentStacked"/>
        <c:varyColors val="0"/>
        <c:ser>
          <c:idx val="0"/>
          <c:order val="0"/>
          <c:tx>
            <c:strRef>
              <c:f>Sheet1!$A$3</c:f>
              <c:strCache>
                <c:ptCount val="1"/>
                <c:pt idx="0">
                  <c:v>Impossible</c:v>
                </c:pt>
              </c:strCache>
            </c:strRef>
          </c:tx>
          <c:spPr>
            <a:solidFill>
              <a:srgbClr val="C00000"/>
            </a:solidFill>
            <a:ln>
              <a:solidFill>
                <a:schemeClr val="accent1">
                  <a:alpha val="0"/>
                </a:schemeClr>
              </a:solidFill>
            </a:ln>
            <a:effectLst/>
          </c:spPr>
          <c:invertIfNegative val="0"/>
          <c:cat>
            <c:strRef>
              <c:f>Sheet1!$B$2:$G$2</c:f>
              <c:strCache>
                <c:ptCount val="6"/>
                <c:pt idx="0">
                  <c:v>Pb = 0.5 ug/L</c:v>
                </c:pt>
                <c:pt idx="1">
                  <c:v>Ni = 2 ug/L</c:v>
                </c:pt>
                <c:pt idx="2">
                  <c:v>As = 1 ug/L</c:v>
                </c:pt>
                <c:pt idx="3">
                  <c:v>Cd = 0.5 ug/L</c:v>
                </c:pt>
                <c:pt idx="4">
                  <c:v>Hg = 0.2 ug/L</c:v>
                </c:pt>
                <c:pt idx="5">
                  <c:v>Tl = 0.8 ug/L</c:v>
                </c:pt>
              </c:strCache>
            </c:strRef>
          </c:cat>
          <c:val>
            <c:numRef>
              <c:f>Sheet1!$B$3:$G$3</c:f>
              <c:numCache>
                <c:formatCode>General</c:formatCode>
                <c:ptCount val="6"/>
                <c:pt idx="0">
                  <c:v>2</c:v>
                </c:pt>
                <c:pt idx="1">
                  <c:v>2</c:v>
                </c:pt>
                <c:pt idx="2">
                  <c:v>1</c:v>
                </c:pt>
                <c:pt idx="3">
                  <c:v>1</c:v>
                </c:pt>
                <c:pt idx="4">
                  <c:v>1</c:v>
                </c:pt>
                <c:pt idx="5">
                  <c:v>1</c:v>
                </c:pt>
              </c:numCache>
            </c:numRef>
          </c:val>
          <c:extLst>
            <c:ext xmlns:c16="http://schemas.microsoft.com/office/drawing/2014/chart" uri="{C3380CC4-5D6E-409C-BE32-E72D297353CC}">
              <c16:uniqueId val="{00000000-58DE-4B7C-96A5-0F4246A1BDF5}"/>
            </c:ext>
          </c:extLst>
        </c:ser>
        <c:ser>
          <c:idx val="1"/>
          <c:order val="1"/>
          <c:tx>
            <c:strRef>
              <c:f>Sheet1!$A$4</c:f>
              <c:strCache>
                <c:ptCount val="1"/>
                <c:pt idx="0">
                  <c:v>Very unlikely</c:v>
                </c:pt>
              </c:strCache>
            </c:strRef>
          </c:tx>
          <c:spPr>
            <a:solidFill>
              <a:schemeClr val="accent2"/>
            </a:solidFill>
            <a:ln>
              <a:noFill/>
            </a:ln>
            <a:effectLst/>
          </c:spPr>
          <c:invertIfNegative val="0"/>
          <c:cat>
            <c:strRef>
              <c:f>Sheet1!$B$2:$G$2</c:f>
              <c:strCache>
                <c:ptCount val="6"/>
                <c:pt idx="0">
                  <c:v>Pb = 0.5 ug/L</c:v>
                </c:pt>
                <c:pt idx="1">
                  <c:v>Ni = 2 ug/L</c:v>
                </c:pt>
                <c:pt idx="2">
                  <c:v>As = 1 ug/L</c:v>
                </c:pt>
                <c:pt idx="3">
                  <c:v>Cd = 0.5 ug/L</c:v>
                </c:pt>
                <c:pt idx="4">
                  <c:v>Hg = 0.2 ug/L</c:v>
                </c:pt>
                <c:pt idx="5">
                  <c:v>Tl = 0.8 ug/L</c:v>
                </c:pt>
              </c:strCache>
            </c:strRef>
          </c:cat>
          <c:val>
            <c:numRef>
              <c:f>Sheet1!$B$4:$G$4</c:f>
              <c:numCache>
                <c:formatCode>General</c:formatCode>
                <c:ptCount val="6"/>
                <c:pt idx="0">
                  <c:v>0</c:v>
                </c:pt>
                <c:pt idx="1">
                  <c:v>0</c:v>
                </c:pt>
                <c:pt idx="2">
                  <c:v>0</c:v>
                </c:pt>
                <c:pt idx="3">
                  <c:v>0</c:v>
                </c:pt>
                <c:pt idx="4">
                  <c:v>0</c:v>
                </c:pt>
                <c:pt idx="5">
                  <c:v>0</c:v>
                </c:pt>
              </c:numCache>
            </c:numRef>
          </c:val>
          <c:extLst>
            <c:ext xmlns:c16="http://schemas.microsoft.com/office/drawing/2014/chart" uri="{C3380CC4-5D6E-409C-BE32-E72D297353CC}">
              <c16:uniqueId val="{00000001-58DE-4B7C-96A5-0F4246A1BDF5}"/>
            </c:ext>
          </c:extLst>
        </c:ser>
        <c:ser>
          <c:idx val="2"/>
          <c:order val="2"/>
          <c:tx>
            <c:strRef>
              <c:f>Sheet1!$A$5</c:f>
              <c:strCache>
                <c:ptCount val="1"/>
                <c:pt idx="0">
                  <c:v>Possible</c:v>
                </c:pt>
              </c:strCache>
            </c:strRef>
          </c:tx>
          <c:spPr>
            <a:solidFill>
              <a:schemeClr val="accent2">
                <a:lumMod val="60000"/>
                <a:lumOff val="40000"/>
              </a:schemeClr>
            </a:solidFill>
            <a:ln>
              <a:solidFill>
                <a:schemeClr val="accent1">
                  <a:alpha val="0"/>
                </a:schemeClr>
              </a:solidFill>
            </a:ln>
            <a:effectLst/>
          </c:spPr>
          <c:invertIfNegative val="0"/>
          <c:cat>
            <c:strRef>
              <c:f>Sheet1!$B$2:$G$2</c:f>
              <c:strCache>
                <c:ptCount val="6"/>
                <c:pt idx="0">
                  <c:v>Pb = 0.5 ug/L</c:v>
                </c:pt>
                <c:pt idx="1">
                  <c:v>Ni = 2 ug/L</c:v>
                </c:pt>
                <c:pt idx="2">
                  <c:v>As = 1 ug/L</c:v>
                </c:pt>
                <c:pt idx="3">
                  <c:v>Cd = 0.5 ug/L</c:v>
                </c:pt>
                <c:pt idx="4">
                  <c:v>Hg = 0.2 ug/L</c:v>
                </c:pt>
                <c:pt idx="5">
                  <c:v>Tl = 0.8 ug/L</c:v>
                </c:pt>
              </c:strCache>
            </c:strRef>
          </c:cat>
          <c:val>
            <c:numRef>
              <c:f>Sheet1!$B$5:$G$5</c:f>
              <c:numCache>
                <c:formatCode>General</c:formatCode>
                <c:ptCount val="6"/>
                <c:pt idx="0">
                  <c:v>2</c:v>
                </c:pt>
                <c:pt idx="1">
                  <c:v>1</c:v>
                </c:pt>
                <c:pt idx="2">
                  <c:v>3</c:v>
                </c:pt>
                <c:pt idx="3">
                  <c:v>1</c:v>
                </c:pt>
                <c:pt idx="4">
                  <c:v>3</c:v>
                </c:pt>
                <c:pt idx="5">
                  <c:v>2</c:v>
                </c:pt>
              </c:numCache>
            </c:numRef>
          </c:val>
          <c:extLst>
            <c:ext xmlns:c16="http://schemas.microsoft.com/office/drawing/2014/chart" uri="{C3380CC4-5D6E-409C-BE32-E72D297353CC}">
              <c16:uniqueId val="{00000002-58DE-4B7C-96A5-0F4246A1BDF5}"/>
            </c:ext>
          </c:extLst>
        </c:ser>
        <c:ser>
          <c:idx val="3"/>
          <c:order val="3"/>
          <c:tx>
            <c:strRef>
              <c:f>Sheet1!$A$6</c:f>
              <c:strCache>
                <c:ptCount val="1"/>
                <c:pt idx="0">
                  <c:v>Very likely</c:v>
                </c:pt>
              </c:strCache>
            </c:strRef>
          </c:tx>
          <c:spPr>
            <a:solidFill>
              <a:schemeClr val="accent6">
                <a:lumMod val="60000"/>
                <a:lumOff val="40000"/>
              </a:schemeClr>
            </a:solidFill>
            <a:ln>
              <a:solidFill>
                <a:schemeClr val="accent1">
                  <a:alpha val="0"/>
                </a:schemeClr>
              </a:solidFill>
            </a:ln>
            <a:effectLst/>
          </c:spPr>
          <c:invertIfNegative val="0"/>
          <c:cat>
            <c:strRef>
              <c:f>Sheet1!$B$2:$G$2</c:f>
              <c:strCache>
                <c:ptCount val="6"/>
                <c:pt idx="0">
                  <c:v>Pb = 0.5 ug/L</c:v>
                </c:pt>
                <c:pt idx="1">
                  <c:v>Ni = 2 ug/L</c:v>
                </c:pt>
                <c:pt idx="2">
                  <c:v>As = 1 ug/L</c:v>
                </c:pt>
                <c:pt idx="3">
                  <c:v>Cd = 0.5 ug/L</c:v>
                </c:pt>
                <c:pt idx="4">
                  <c:v>Hg = 0.2 ug/L</c:v>
                </c:pt>
                <c:pt idx="5">
                  <c:v>Tl = 0.8 ug/L</c:v>
                </c:pt>
              </c:strCache>
            </c:strRef>
          </c:cat>
          <c:val>
            <c:numRef>
              <c:f>Sheet1!$B$6:$G$6</c:f>
              <c:numCache>
                <c:formatCode>General</c:formatCode>
                <c:ptCount val="6"/>
                <c:pt idx="0">
                  <c:v>3</c:v>
                </c:pt>
                <c:pt idx="1">
                  <c:v>0</c:v>
                </c:pt>
                <c:pt idx="2">
                  <c:v>1</c:v>
                </c:pt>
                <c:pt idx="3">
                  <c:v>1</c:v>
                </c:pt>
                <c:pt idx="4">
                  <c:v>3</c:v>
                </c:pt>
                <c:pt idx="5">
                  <c:v>2</c:v>
                </c:pt>
              </c:numCache>
            </c:numRef>
          </c:val>
          <c:extLst>
            <c:ext xmlns:c16="http://schemas.microsoft.com/office/drawing/2014/chart" uri="{C3380CC4-5D6E-409C-BE32-E72D297353CC}">
              <c16:uniqueId val="{00000003-58DE-4B7C-96A5-0F4246A1BDF5}"/>
            </c:ext>
          </c:extLst>
        </c:ser>
        <c:ser>
          <c:idx val="4"/>
          <c:order val="4"/>
          <c:tx>
            <c:strRef>
              <c:f>Sheet1!$A$7</c:f>
              <c:strCache>
                <c:ptCount val="1"/>
                <c:pt idx="0">
                  <c:v>Can do now</c:v>
                </c:pt>
              </c:strCache>
            </c:strRef>
          </c:tx>
          <c:spPr>
            <a:solidFill>
              <a:schemeClr val="accent5"/>
            </a:solidFill>
            <a:ln>
              <a:solidFill>
                <a:schemeClr val="tx1">
                  <a:alpha val="0"/>
                </a:schemeClr>
              </a:solidFill>
            </a:ln>
            <a:effectLst/>
          </c:spPr>
          <c:invertIfNegative val="0"/>
          <c:cat>
            <c:strRef>
              <c:f>Sheet1!$B$2:$G$2</c:f>
              <c:strCache>
                <c:ptCount val="6"/>
                <c:pt idx="0">
                  <c:v>Pb = 0.5 ug/L</c:v>
                </c:pt>
                <c:pt idx="1">
                  <c:v>Ni = 2 ug/L</c:v>
                </c:pt>
                <c:pt idx="2">
                  <c:v>As = 1 ug/L</c:v>
                </c:pt>
                <c:pt idx="3">
                  <c:v>Cd = 0.5 ug/L</c:v>
                </c:pt>
                <c:pt idx="4">
                  <c:v>Hg = 0.2 ug/L</c:v>
                </c:pt>
                <c:pt idx="5">
                  <c:v>Tl = 0.8 ug/L</c:v>
                </c:pt>
              </c:strCache>
            </c:strRef>
          </c:cat>
          <c:val>
            <c:numRef>
              <c:f>Sheet1!$B$7:$G$7</c:f>
              <c:numCache>
                <c:formatCode>General</c:formatCode>
                <c:ptCount val="6"/>
                <c:pt idx="0">
                  <c:v>4</c:v>
                </c:pt>
                <c:pt idx="1">
                  <c:v>7</c:v>
                </c:pt>
                <c:pt idx="2">
                  <c:v>5</c:v>
                </c:pt>
                <c:pt idx="3">
                  <c:v>6</c:v>
                </c:pt>
                <c:pt idx="4">
                  <c:v>3</c:v>
                </c:pt>
                <c:pt idx="5">
                  <c:v>4</c:v>
                </c:pt>
              </c:numCache>
            </c:numRef>
          </c:val>
          <c:extLst>
            <c:ext xmlns:c16="http://schemas.microsoft.com/office/drawing/2014/chart" uri="{C3380CC4-5D6E-409C-BE32-E72D297353CC}">
              <c16:uniqueId val="{00000004-58DE-4B7C-96A5-0F4246A1BDF5}"/>
            </c:ext>
          </c:extLst>
        </c:ser>
        <c:dLbls>
          <c:showLegendKey val="0"/>
          <c:showVal val="0"/>
          <c:showCatName val="0"/>
          <c:showSerName val="0"/>
          <c:showPercent val="0"/>
          <c:showBubbleSize val="0"/>
        </c:dLbls>
        <c:gapWidth val="150"/>
        <c:overlap val="100"/>
        <c:axId val="940958047"/>
        <c:axId val="1040779503"/>
      </c:barChart>
      <c:catAx>
        <c:axId val="9409580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040779503"/>
        <c:crosses val="autoZero"/>
        <c:auto val="1"/>
        <c:lblAlgn val="ctr"/>
        <c:lblOffset val="100"/>
        <c:noMultiLvlLbl val="0"/>
      </c:catAx>
      <c:valAx>
        <c:axId val="104077950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40958047"/>
        <c:crosses val="autoZero"/>
        <c:crossBetween val="between"/>
      </c:valAx>
      <c:spPr>
        <a:noFill/>
        <a:ln>
          <a:noFill/>
        </a:ln>
        <a:effectLst/>
      </c:spPr>
    </c:plotArea>
    <c:legend>
      <c:legendPos val="b"/>
      <c:layout>
        <c:manualLayout>
          <c:xMode val="edge"/>
          <c:yMode val="edge"/>
          <c:x val="0.15135739697261394"/>
          <c:y val="0.89290256788355282"/>
          <c:w val="0.70868223787297169"/>
          <c:h val="5.2495266299923411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B14E81-70CD-46C0-88FF-B77D18962F33}" type="datetimeFigureOut">
              <a:rPr lang="en-US" smtClean="0"/>
              <a:t>7/20/2023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06FCD0-1D65-46BA-BE27-6CE1CE197DC6}" type="slidenum">
              <a:rPr lang="en-US" smtClean="0"/>
              <a:t>‹#›</a:t>
            </a:fld>
            <a:endParaRPr lang="en-US"/>
          </a:p>
        </p:txBody>
      </p:sp>
    </p:spTree>
    <p:extLst>
      <p:ext uri="{BB962C8B-B14F-4D97-AF65-F5344CB8AC3E}">
        <p14:creationId xmlns:p14="http://schemas.microsoft.com/office/powerpoint/2010/main" val="9926416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icons8.com/icon/Jk7rkAWvHw9f/rank" TargetMode="External"/><Relationship Id="rId2" Type="http://schemas.openxmlformats.org/officeDocument/2006/relationships/slide" Target="../slides/slide23.xml"/><Relationship Id="rId1" Type="http://schemas.openxmlformats.org/officeDocument/2006/relationships/notesMaster" Target="../notesMasters/notesMaster1.xml"/><Relationship Id="rId5" Type="http://schemas.openxmlformats.org/officeDocument/2006/relationships/hyperlink" Target="https://icons8.com/icon/VzFDER4AN15X/survey" TargetMode="External"/><Relationship Id="rId4" Type="http://schemas.openxmlformats.org/officeDocument/2006/relationships/hyperlink" Target="https://icons8.com/icon/7165/dollar-coin"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06FCD0-1D65-46BA-BE27-6CE1CE197DC6}" type="slidenum">
              <a:rPr lang="en-US" smtClean="0"/>
              <a:t>2</a:t>
            </a:fld>
            <a:endParaRPr lang="en-US"/>
          </a:p>
        </p:txBody>
      </p:sp>
    </p:spTree>
    <p:extLst>
      <p:ext uri="{BB962C8B-B14F-4D97-AF65-F5344CB8AC3E}">
        <p14:creationId xmlns:p14="http://schemas.microsoft.com/office/powerpoint/2010/main" val="5969495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6006FCD0-1D65-46BA-BE27-6CE1CE197DC6}" type="slidenum">
              <a:rPr lang="en-US" smtClean="0"/>
              <a:t>11</a:t>
            </a:fld>
            <a:endParaRPr lang="en-US"/>
          </a:p>
        </p:txBody>
      </p:sp>
    </p:spTree>
    <p:extLst>
      <p:ext uri="{BB962C8B-B14F-4D97-AF65-F5344CB8AC3E}">
        <p14:creationId xmlns:p14="http://schemas.microsoft.com/office/powerpoint/2010/main" val="25442268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06FCD0-1D65-46BA-BE27-6CE1CE197DC6}" type="slidenum">
              <a:rPr lang="en-US" smtClean="0"/>
              <a:t>13</a:t>
            </a:fld>
            <a:endParaRPr lang="en-US"/>
          </a:p>
        </p:txBody>
      </p:sp>
    </p:spTree>
    <p:extLst>
      <p:ext uri="{BB962C8B-B14F-4D97-AF65-F5344CB8AC3E}">
        <p14:creationId xmlns:p14="http://schemas.microsoft.com/office/powerpoint/2010/main" val="38569817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6006FCD0-1D65-46BA-BE27-6CE1CE197DC6}" type="slidenum">
              <a:rPr lang="en-US" smtClean="0"/>
              <a:t>14</a:t>
            </a:fld>
            <a:endParaRPr lang="en-US"/>
          </a:p>
        </p:txBody>
      </p:sp>
    </p:spTree>
    <p:extLst>
      <p:ext uri="{BB962C8B-B14F-4D97-AF65-F5344CB8AC3E}">
        <p14:creationId xmlns:p14="http://schemas.microsoft.com/office/powerpoint/2010/main" val="19298567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06FCD0-1D65-46BA-BE27-6CE1CE197DC6}" type="slidenum">
              <a:rPr lang="en-US" smtClean="0"/>
              <a:t>15</a:t>
            </a:fld>
            <a:endParaRPr lang="en-US"/>
          </a:p>
        </p:txBody>
      </p:sp>
    </p:spTree>
    <p:extLst>
      <p:ext uri="{BB962C8B-B14F-4D97-AF65-F5344CB8AC3E}">
        <p14:creationId xmlns:p14="http://schemas.microsoft.com/office/powerpoint/2010/main" val="33383982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06FCD0-1D65-46BA-BE27-6CE1CE197DC6}" type="slidenum">
              <a:rPr lang="en-US" smtClean="0"/>
              <a:t>16</a:t>
            </a:fld>
            <a:endParaRPr lang="en-US"/>
          </a:p>
        </p:txBody>
      </p:sp>
    </p:spTree>
    <p:extLst>
      <p:ext uri="{BB962C8B-B14F-4D97-AF65-F5344CB8AC3E}">
        <p14:creationId xmlns:p14="http://schemas.microsoft.com/office/powerpoint/2010/main" val="22387529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6006FCD0-1D65-46BA-BE27-6CE1CE197DC6}" type="slidenum">
              <a:rPr lang="en-US" smtClean="0"/>
              <a:t>17</a:t>
            </a:fld>
            <a:endParaRPr lang="en-US"/>
          </a:p>
        </p:txBody>
      </p:sp>
    </p:spTree>
    <p:extLst>
      <p:ext uri="{BB962C8B-B14F-4D97-AF65-F5344CB8AC3E}">
        <p14:creationId xmlns:p14="http://schemas.microsoft.com/office/powerpoint/2010/main" val="10387782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600"/>
              </a:spcBef>
              <a:spcAft>
                <a:spcPts val="600"/>
              </a:spcAft>
            </a:pPr>
            <a:endParaRPr lang="en-US" dirty="0">
              <a:cs typeface="Calibri"/>
            </a:endParaRPr>
          </a:p>
          <a:p>
            <a:pPr>
              <a:lnSpc>
                <a:spcPct val="90000"/>
              </a:lnSpc>
              <a:spcBef>
                <a:spcPts val="600"/>
              </a:spcBef>
              <a:spcAft>
                <a:spcPts val="600"/>
              </a:spcAft>
            </a:pPr>
            <a:endParaRPr lang="en-US" dirty="0">
              <a:cs typeface="Calibri"/>
            </a:endParaRPr>
          </a:p>
        </p:txBody>
      </p:sp>
      <p:sp>
        <p:nvSpPr>
          <p:cNvPr id="4" name="Slide Number Placeholder 3"/>
          <p:cNvSpPr>
            <a:spLocks noGrp="1"/>
          </p:cNvSpPr>
          <p:nvPr>
            <p:ph type="sldNum" sz="quarter" idx="5"/>
          </p:nvPr>
        </p:nvSpPr>
        <p:spPr/>
        <p:txBody>
          <a:bodyPr/>
          <a:lstStyle/>
          <a:p>
            <a:fld id="{6006FCD0-1D65-46BA-BE27-6CE1CE197DC6}" type="slidenum">
              <a:rPr lang="en-US" smtClean="0"/>
              <a:t>18</a:t>
            </a:fld>
            <a:endParaRPr lang="en-US"/>
          </a:p>
        </p:txBody>
      </p:sp>
    </p:spTree>
    <p:extLst>
      <p:ext uri="{BB962C8B-B14F-4D97-AF65-F5344CB8AC3E}">
        <p14:creationId xmlns:p14="http://schemas.microsoft.com/office/powerpoint/2010/main" val="42100438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6006FCD0-1D65-46BA-BE27-6CE1CE197DC6}" type="slidenum">
              <a:rPr lang="en-US" smtClean="0"/>
              <a:t>19</a:t>
            </a:fld>
            <a:endParaRPr lang="en-US"/>
          </a:p>
        </p:txBody>
      </p:sp>
    </p:spTree>
    <p:extLst>
      <p:ext uri="{BB962C8B-B14F-4D97-AF65-F5344CB8AC3E}">
        <p14:creationId xmlns:p14="http://schemas.microsoft.com/office/powerpoint/2010/main" val="6884256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6006FCD0-1D65-46BA-BE27-6CE1CE197DC6}" type="slidenum">
              <a:rPr lang="en-US" smtClean="0"/>
              <a:t>20</a:t>
            </a:fld>
            <a:endParaRPr lang="en-US"/>
          </a:p>
        </p:txBody>
      </p:sp>
    </p:spTree>
    <p:extLst>
      <p:ext uri="{BB962C8B-B14F-4D97-AF65-F5344CB8AC3E}">
        <p14:creationId xmlns:p14="http://schemas.microsoft.com/office/powerpoint/2010/main" val="261122081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cs typeface="Calibri"/>
            </a:endParaRPr>
          </a:p>
        </p:txBody>
      </p:sp>
      <p:sp>
        <p:nvSpPr>
          <p:cNvPr id="4" name="Slide Number Placeholder 3"/>
          <p:cNvSpPr>
            <a:spLocks noGrp="1"/>
          </p:cNvSpPr>
          <p:nvPr>
            <p:ph type="sldNum" sz="quarter" idx="5"/>
          </p:nvPr>
        </p:nvSpPr>
        <p:spPr/>
        <p:txBody>
          <a:bodyPr/>
          <a:lstStyle/>
          <a:p>
            <a:fld id="{6006FCD0-1D65-46BA-BE27-6CE1CE197DC6}" type="slidenum">
              <a:rPr lang="en-US" smtClean="0"/>
              <a:t>21</a:t>
            </a:fld>
            <a:endParaRPr lang="en-US"/>
          </a:p>
        </p:txBody>
      </p:sp>
    </p:spTree>
    <p:extLst>
      <p:ext uri="{BB962C8B-B14F-4D97-AF65-F5344CB8AC3E}">
        <p14:creationId xmlns:p14="http://schemas.microsoft.com/office/powerpoint/2010/main" val="32488730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06FCD0-1D65-46BA-BE27-6CE1CE197DC6}" type="slidenum">
              <a:rPr lang="en-US" smtClean="0"/>
              <a:t>3</a:t>
            </a:fld>
            <a:endParaRPr lang="en-US"/>
          </a:p>
        </p:txBody>
      </p:sp>
    </p:spTree>
    <p:extLst>
      <p:ext uri="{BB962C8B-B14F-4D97-AF65-F5344CB8AC3E}">
        <p14:creationId xmlns:p14="http://schemas.microsoft.com/office/powerpoint/2010/main" val="36061560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6006FCD0-1D65-46BA-BE27-6CE1CE197DC6}" type="slidenum">
              <a:rPr lang="en-US" smtClean="0"/>
              <a:t>22</a:t>
            </a:fld>
            <a:endParaRPr lang="en-US"/>
          </a:p>
        </p:txBody>
      </p:sp>
    </p:spTree>
    <p:extLst>
      <p:ext uri="{BB962C8B-B14F-4D97-AF65-F5344CB8AC3E}">
        <p14:creationId xmlns:p14="http://schemas.microsoft.com/office/powerpoint/2010/main" val="6639216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600"/>
              </a:spcBef>
              <a:spcAft>
                <a:spcPts val="600"/>
              </a:spcAft>
            </a:pPr>
            <a:endParaRPr lang="en-US" dirty="0">
              <a:cs typeface="Calibri"/>
            </a:endParaRPr>
          </a:p>
          <a:p>
            <a:pPr>
              <a:lnSpc>
                <a:spcPct val="90000"/>
              </a:lnSpc>
              <a:spcBef>
                <a:spcPts val="600"/>
              </a:spcBef>
              <a:spcAft>
                <a:spcPts val="600"/>
              </a:spcAft>
            </a:pPr>
            <a:r>
              <a:rPr lang="en-US" dirty="0">
                <a:cs typeface="Calibri"/>
                <a:hlinkClick r:id="rId3"/>
              </a:rPr>
              <a:t>Rank Icon Source</a:t>
            </a:r>
          </a:p>
          <a:p>
            <a:pPr>
              <a:lnSpc>
                <a:spcPct val="90000"/>
              </a:lnSpc>
              <a:spcBef>
                <a:spcPts val="600"/>
              </a:spcBef>
              <a:spcAft>
                <a:spcPts val="600"/>
              </a:spcAft>
            </a:pPr>
            <a:r>
              <a:rPr lang="en-US" dirty="0">
                <a:cs typeface="Calibri"/>
                <a:hlinkClick r:id="rId4"/>
              </a:rPr>
              <a:t>Coin Icon Source</a:t>
            </a:r>
          </a:p>
          <a:p>
            <a:pPr>
              <a:lnSpc>
                <a:spcPct val="90000"/>
              </a:lnSpc>
              <a:spcBef>
                <a:spcPts val="600"/>
              </a:spcBef>
              <a:spcAft>
                <a:spcPts val="600"/>
              </a:spcAft>
            </a:pPr>
            <a:r>
              <a:rPr lang="en-US" dirty="0">
                <a:hlinkClick r:id="rId5"/>
              </a:rPr>
              <a:t>Survey Icon Link</a:t>
            </a:r>
            <a:endParaRPr lang="en-US" dirty="0">
              <a:cs typeface="Calibri"/>
              <a:hlinkClick r:id="rId5"/>
            </a:endParaRPr>
          </a:p>
        </p:txBody>
      </p:sp>
      <p:sp>
        <p:nvSpPr>
          <p:cNvPr id="4" name="Slide Number Placeholder 3"/>
          <p:cNvSpPr>
            <a:spLocks noGrp="1"/>
          </p:cNvSpPr>
          <p:nvPr>
            <p:ph type="sldNum" sz="quarter" idx="5"/>
          </p:nvPr>
        </p:nvSpPr>
        <p:spPr/>
        <p:txBody>
          <a:bodyPr/>
          <a:lstStyle/>
          <a:p>
            <a:fld id="{6006FCD0-1D65-46BA-BE27-6CE1CE197DC6}" type="slidenum">
              <a:rPr lang="en-US" smtClean="0"/>
              <a:t>23</a:t>
            </a:fld>
            <a:endParaRPr lang="en-US"/>
          </a:p>
        </p:txBody>
      </p:sp>
    </p:spTree>
    <p:extLst>
      <p:ext uri="{BB962C8B-B14F-4D97-AF65-F5344CB8AC3E}">
        <p14:creationId xmlns:p14="http://schemas.microsoft.com/office/powerpoint/2010/main" val="41150610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600"/>
              </a:spcBef>
              <a:spcAft>
                <a:spcPts val="600"/>
              </a:spcAft>
            </a:pP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6006FCD0-1D65-46BA-BE27-6CE1CE197DC6}" type="slidenum">
              <a:rPr lang="en-US" smtClean="0"/>
              <a:t>24</a:t>
            </a:fld>
            <a:endParaRPr lang="en-US"/>
          </a:p>
        </p:txBody>
      </p:sp>
    </p:spTree>
    <p:extLst>
      <p:ext uri="{BB962C8B-B14F-4D97-AF65-F5344CB8AC3E}">
        <p14:creationId xmlns:p14="http://schemas.microsoft.com/office/powerpoint/2010/main" val="16077347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spcBef>
                <a:spcPts val="600"/>
              </a:spcBef>
              <a:spcAft>
                <a:spcPts val="600"/>
              </a:spcAft>
            </a:pPr>
            <a:endParaRPr lang="en-US" dirty="0">
              <a:cs typeface="Calibri"/>
            </a:endParaRPr>
          </a:p>
        </p:txBody>
      </p:sp>
      <p:sp>
        <p:nvSpPr>
          <p:cNvPr id="4" name="Slide Number Placeholder 3"/>
          <p:cNvSpPr>
            <a:spLocks noGrp="1"/>
          </p:cNvSpPr>
          <p:nvPr>
            <p:ph type="sldNum" sz="quarter" idx="5"/>
          </p:nvPr>
        </p:nvSpPr>
        <p:spPr/>
        <p:txBody>
          <a:bodyPr/>
          <a:lstStyle/>
          <a:p>
            <a:fld id="{6006FCD0-1D65-46BA-BE27-6CE1CE197DC6}" type="slidenum">
              <a:rPr lang="en-US" smtClean="0"/>
              <a:t>25</a:t>
            </a:fld>
            <a:endParaRPr lang="en-US"/>
          </a:p>
        </p:txBody>
      </p:sp>
    </p:spTree>
    <p:extLst>
      <p:ext uri="{BB962C8B-B14F-4D97-AF65-F5344CB8AC3E}">
        <p14:creationId xmlns:p14="http://schemas.microsoft.com/office/powerpoint/2010/main" val="20314858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06FCD0-1D65-46BA-BE27-6CE1CE197DC6}" type="slidenum">
              <a:rPr lang="en-US" smtClean="0"/>
              <a:t>26</a:t>
            </a:fld>
            <a:endParaRPr lang="en-US"/>
          </a:p>
        </p:txBody>
      </p:sp>
    </p:spTree>
    <p:extLst>
      <p:ext uri="{BB962C8B-B14F-4D97-AF65-F5344CB8AC3E}">
        <p14:creationId xmlns:p14="http://schemas.microsoft.com/office/powerpoint/2010/main" val="7741490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6006FCD0-1D65-46BA-BE27-6CE1CE197DC6}" type="slidenum">
              <a:rPr lang="en-US" smtClean="0"/>
              <a:t>27</a:t>
            </a:fld>
            <a:endParaRPr lang="en-US"/>
          </a:p>
        </p:txBody>
      </p:sp>
    </p:spTree>
    <p:extLst>
      <p:ext uri="{BB962C8B-B14F-4D97-AF65-F5344CB8AC3E}">
        <p14:creationId xmlns:p14="http://schemas.microsoft.com/office/powerpoint/2010/main" val="23099319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06FCD0-1D65-46BA-BE27-6CE1CE197DC6}" type="slidenum">
              <a:rPr lang="en-US" smtClean="0"/>
              <a:t>28</a:t>
            </a:fld>
            <a:endParaRPr lang="en-US"/>
          </a:p>
        </p:txBody>
      </p:sp>
    </p:spTree>
    <p:extLst>
      <p:ext uri="{BB962C8B-B14F-4D97-AF65-F5344CB8AC3E}">
        <p14:creationId xmlns:p14="http://schemas.microsoft.com/office/powerpoint/2010/main" val="21495808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06FCD0-1D65-46BA-BE27-6CE1CE197DC6}" type="slidenum">
              <a:rPr lang="en-US" smtClean="0"/>
              <a:t>29</a:t>
            </a:fld>
            <a:endParaRPr lang="en-US"/>
          </a:p>
        </p:txBody>
      </p:sp>
    </p:spTree>
    <p:extLst>
      <p:ext uri="{BB962C8B-B14F-4D97-AF65-F5344CB8AC3E}">
        <p14:creationId xmlns:p14="http://schemas.microsoft.com/office/powerpoint/2010/main" val="41810433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06FCD0-1D65-46BA-BE27-6CE1CE197DC6}" type="slidenum">
              <a:rPr lang="en-US" smtClean="0"/>
              <a:t>30</a:t>
            </a:fld>
            <a:endParaRPr lang="en-US"/>
          </a:p>
        </p:txBody>
      </p:sp>
    </p:spTree>
    <p:extLst>
      <p:ext uri="{BB962C8B-B14F-4D97-AF65-F5344CB8AC3E}">
        <p14:creationId xmlns:p14="http://schemas.microsoft.com/office/powerpoint/2010/main" val="416784866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06FCD0-1D65-46BA-BE27-6CE1CE197DC6}" type="slidenum">
              <a:rPr lang="en-US" smtClean="0"/>
              <a:t>31</a:t>
            </a:fld>
            <a:endParaRPr lang="en-US"/>
          </a:p>
        </p:txBody>
      </p:sp>
    </p:spTree>
    <p:extLst>
      <p:ext uri="{BB962C8B-B14F-4D97-AF65-F5344CB8AC3E}">
        <p14:creationId xmlns:p14="http://schemas.microsoft.com/office/powerpoint/2010/main" val="6757316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b="0" i="0" dirty="0">
              <a:solidFill>
                <a:srgbClr val="000000"/>
              </a:solidFill>
              <a:effectLst/>
              <a:latin typeface="Calibri"/>
              <a:cs typeface="Calibri"/>
            </a:endParaRPr>
          </a:p>
        </p:txBody>
      </p:sp>
      <p:sp>
        <p:nvSpPr>
          <p:cNvPr id="4" name="Slide Number Placeholder 3"/>
          <p:cNvSpPr>
            <a:spLocks noGrp="1"/>
          </p:cNvSpPr>
          <p:nvPr>
            <p:ph type="sldNum" sz="quarter" idx="5"/>
          </p:nvPr>
        </p:nvSpPr>
        <p:spPr/>
        <p:txBody>
          <a:bodyPr/>
          <a:lstStyle/>
          <a:p>
            <a:fld id="{6006FCD0-1D65-46BA-BE27-6CE1CE197DC6}" type="slidenum">
              <a:rPr lang="en-US" smtClean="0"/>
              <a:t>4</a:t>
            </a:fld>
            <a:endParaRPr lang="en-US"/>
          </a:p>
        </p:txBody>
      </p:sp>
    </p:spTree>
    <p:extLst>
      <p:ext uri="{BB962C8B-B14F-4D97-AF65-F5344CB8AC3E}">
        <p14:creationId xmlns:p14="http://schemas.microsoft.com/office/powerpoint/2010/main" val="119331783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006FCD0-1D65-46BA-BE27-6CE1CE197DC6}" type="slidenum">
              <a:rPr lang="en-US" smtClean="0"/>
              <a:t>32</a:t>
            </a:fld>
            <a:endParaRPr lang="en-US"/>
          </a:p>
        </p:txBody>
      </p:sp>
    </p:spTree>
    <p:extLst>
      <p:ext uri="{BB962C8B-B14F-4D97-AF65-F5344CB8AC3E}">
        <p14:creationId xmlns:p14="http://schemas.microsoft.com/office/powerpoint/2010/main" val="15709099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endParaRPr lang="en-US" dirty="0"/>
          </a:p>
        </p:txBody>
      </p:sp>
      <p:sp>
        <p:nvSpPr>
          <p:cNvPr id="4" name="Slide Number Placeholder 3"/>
          <p:cNvSpPr>
            <a:spLocks noGrp="1"/>
          </p:cNvSpPr>
          <p:nvPr>
            <p:ph type="sldNum" sz="quarter" idx="5"/>
          </p:nvPr>
        </p:nvSpPr>
        <p:spPr/>
        <p:txBody>
          <a:bodyPr/>
          <a:lstStyle/>
          <a:p>
            <a:fld id="{6006FCD0-1D65-46BA-BE27-6CE1CE197DC6}" type="slidenum">
              <a:rPr lang="en-US" smtClean="0"/>
              <a:t>33</a:t>
            </a:fld>
            <a:endParaRPr lang="en-US"/>
          </a:p>
        </p:txBody>
      </p:sp>
    </p:spTree>
    <p:extLst>
      <p:ext uri="{BB962C8B-B14F-4D97-AF65-F5344CB8AC3E}">
        <p14:creationId xmlns:p14="http://schemas.microsoft.com/office/powerpoint/2010/main" val="31314927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endParaRPr lang="en-US" dirty="0">
              <a:cs typeface="Calibri"/>
            </a:endParaRPr>
          </a:p>
        </p:txBody>
      </p:sp>
      <p:sp>
        <p:nvSpPr>
          <p:cNvPr id="4" name="Slide Number Placeholder 3"/>
          <p:cNvSpPr>
            <a:spLocks noGrp="1"/>
          </p:cNvSpPr>
          <p:nvPr>
            <p:ph type="sldNum" sz="quarter" idx="5"/>
          </p:nvPr>
        </p:nvSpPr>
        <p:spPr/>
        <p:txBody>
          <a:bodyPr/>
          <a:lstStyle/>
          <a:p>
            <a:fld id="{6006FCD0-1D65-46BA-BE27-6CE1CE197DC6}" type="slidenum">
              <a:rPr lang="en-US" smtClean="0"/>
              <a:t>34</a:t>
            </a:fld>
            <a:endParaRPr lang="en-US"/>
          </a:p>
        </p:txBody>
      </p:sp>
    </p:spTree>
    <p:extLst>
      <p:ext uri="{BB962C8B-B14F-4D97-AF65-F5344CB8AC3E}">
        <p14:creationId xmlns:p14="http://schemas.microsoft.com/office/powerpoint/2010/main" val="217861860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6006FCD0-1D65-46BA-BE27-6CE1CE197DC6}" type="slidenum">
              <a:rPr lang="en-US" smtClean="0"/>
              <a:t>35</a:t>
            </a:fld>
            <a:endParaRPr lang="en-US"/>
          </a:p>
        </p:txBody>
      </p:sp>
    </p:spTree>
    <p:extLst>
      <p:ext uri="{BB962C8B-B14F-4D97-AF65-F5344CB8AC3E}">
        <p14:creationId xmlns:p14="http://schemas.microsoft.com/office/powerpoint/2010/main" val="4712761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fontAlgn="base"/>
            <a:endParaRPr lang="en-US" dirty="0">
              <a:cs typeface="Calibri"/>
            </a:endParaRPr>
          </a:p>
        </p:txBody>
      </p:sp>
      <p:sp>
        <p:nvSpPr>
          <p:cNvPr id="4" name="Slide Number Placeholder 3"/>
          <p:cNvSpPr>
            <a:spLocks noGrp="1"/>
          </p:cNvSpPr>
          <p:nvPr>
            <p:ph type="sldNum" sz="quarter" idx="5"/>
          </p:nvPr>
        </p:nvSpPr>
        <p:spPr/>
        <p:txBody>
          <a:bodyPr/>
          <a:lstStyle/>
          <a:p>
            <a:fld id="{6006FCD0-1D65-46BA-BE27-6CE1CE197DC6}" type="slidenum">
              <a:rPr lang="en-US" smtClean="0"/>
              <a:t>36</a:t>
            </a:fld>
            <a:endParaRPr lang="en-US"/>
          </a:p>
        </p:txBody>
      </p:sp>
    </p:spTree>
    <p:extLst>
      <p:ext uri="{BB962C8B-B14F-4D97-AF65-F5344CB8AC3E}">
        <p14:creationId xmlns:p14="http://schemas.microsoft.com/office/powerpoint/2010/main" val="284810948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6006FCD0-1D65-46BA-BE27-6CE1CE197DC6}" type="slidenum">
              <a:rPr lang="en-US" smtClean="0"/>
              <a:t>37</a:t>
            </a:fld>
            <a:endParaRPr lang="en-US"/>
          </a:p>
        </p:txBody>
      </p:sp>
    </p:spTree>
    <p:extLst>
      <p:ext uri="{BB962C8B-B14F-4D97-AF65-F5344CB8AC3E}">
        <p14:creationId xmlns:p14="http://schemas.microsoft.com/office/powerpoint/2010/main" val="28428029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endParaRPr lang="en-US" dirty="0">
              <a:cs typeface="Calibri"/>
            </a:endParaRPr>
          </a:p>
        </p:txBody>
      </p:sp>
      <p:sp>
        <p:nvSpPr>
          <p:cNvPr id="4" name="Slide Number Placeholder 3"/>
          <p:cNvSpPr>
            <a:spLocks noGrp="1"/>
          </p:cNvSpPr>
          <p:nvPr>
            <p:ph type="sldNum" sz="quarter" idx="5"/>
          </p:nvPr>
        </p:nvSpPr>
        <p:spPr/>
        <p:txBody>
          <a:bodyPr/>
          <a:lstStyle/>
          <a:p>
            <a:fld id="{6006FCD0-1D65-46BA-BE27-6CE1CE197DC6}" type="slidenum">
              <a:rPr lang="en-US" smtClean="0"/>
              <a:t>5</a:t>
            </a:fld>
            <a:endParaRPr lang="en-US"/>
          </a:p>
        </p:txBody>
      </p:sp>
    </p:spTree>
    <p:extLst>
      <p:ext uri="{BB962C8B-B14F-4D97-AF65-F5344CB8AC3E}">
        <p14:creationId xmlns:p14="http://schemas.microsoft.com/office/powerpoint/2010/main" val="13108537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6006FCD0-1D65-46BA-BE27-6CE1CE197DC6}" type="slidenum">
              <a:rPr lang="en-US" smtClean="0"/>
              <a:t>6</a:t>
            </a:fld>
            <a:endParaRPr lang="en-US"/>
          </a:p>
        </p:txBody>
      </p:sp>
    </p:spTree>
    <p:extLst>
      <p:ext uri="{BB962C8B-B14F-4D97-AF65-F5344CB8AC3E}">
        <p14:creationId xmlns:p14="http://schemas.microsoft.com/office/powerpoint/2010/main" val="11819615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6006FCD0-1D65-46BA-BE27-6CE1CE197DC6}" type="slidenum">
              <a:rPr lang="en-US" smtClean="0"/>
              <a:t>7</a:t>
            </a:fld>
            <a:endParaRPr lang="en-US"/>
          </a:p>
        </p:txBody>
      </p:sp>
    </p:spTree>
    <p:extLst>
      <p:ext uri="{BB962C8B-B14F-4D97-AF65-F5344CB8AC3E}">
        <p14:creationId xmlns:p14="http://schemas.microsoft.com/office/powerpoint/2010/main" val="15499781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6006FCD0-1D65-46BA-BE27-6CE1CE197DC6}" type="slidenum">
              <a:rPr lang="en-US" smtClean="0"/>
              <a:t>8</a:t>
            </a:fld>
            <a:endParaRPr lang="en-US"/>
          </a:p>
        </p:txBody>
      </p:sp>
    </p:spTree>
    <p:extLst>
      <p:ext uri="{BB962C8B-B14F-4D97-AF65-F5344CB8AC3E}">
        <p14:creationId xmlns:p14="http://schemas.microsoft.com/office/powerpoint/2010/main" val="32776740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6006FCD0-1D65-46BA-BE27-6CE1CE197DC6}" type="slidenum">
              <a:rPr lang="en-US" smtClean="0"/>
              <a:t>9</a:t>
            </a:fld>
            <a:endParaRPr lang="en-US"/>
          </a:p>
        </p:txBody>
      </p:sp>
    </p:spTree>
    <p:extLst>
      <p:ext uri="{BB962C8B-B14F-4D97-AF65-F5344CB8AC3E}">
        <p14:creationId xmlns:p14="http://schemas.microsoft.com/office/powerpoint/2010/main" val="32776740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6006FCD0-1D65-46BA-BE27-6CE1CE197DC6}" type="slidenum">
              <a:rPr lang="en-US" smtClean="0"/>
              <a:t>10</a:t>
            </a:fld>
            <a:endParaRPr lang="en-US"/>
          </a:p>
        </p:txBody>
      </p:sp>
    </p:spTree>
    <p:extLst>
      <p:ext uri="{BB962C8B-B14F-4D97-AF65-F5344CB8AC3E}">
        <p14:creationId xmlns:p14="http://schemas.microsoft.com/office/powerpoint/2010/main" val="269627720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3D466B0E-E483-4FEE-8D84-A0ADE38B6EB0}"/>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84A83DE-6F33-46FC-ABF4-806425B3EEA5}"/>
              </a:ext>
            </a:extLst>
          </p:cNvPr>
          <p:cNvSpPr>
            <a:spLocks noGrp="1"/>
          </p:cNvSpPr>
          <p:nvPr>
            <p:ph type="ctrTitle"/>
          </p:nvPr>
        </p:nvSpPr>
        <p:spPr>
          <a:xfrm>
            <a:off x="1523999" y="136525"/>
            <a:ext cx="10483121" cy="2276891"/>
          </a:xfrm>
        </p:spPr>
        <p:txBody>
          <a:bodyPr anchor="t">
            <a:normAutofit/>
          </a:bodyPr>
          <a:lstStyle>
            <a:lvl1pPr algn="r">
              <a:defRPr sz="6600">
                <a:solidFill>
                  <a:schemeClr val="bg1"/>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CED7D661-7BB0-4687-9A64-1828D636818A}"/>
              </a:ext>
            </a:extLst>
          </p:cNvPr>
          <p:cNvSpPr>
            <a:spLocks noGrp="1"/>
          </p:cNvSpPr>
          <p:nvPr>
            <p:ph type="subTitle" idx="1"/>
          </p:nvPr>
        </p:nvSpPr>
        <p:spPr>
          <a:xfrm>
            <a:off x="2863120" y="2549941"/>
            <a:ext cx="9144000" cy="1152629"/>
          </a:xfrm>
        </p:spPr>
        <p:txBody>
          <a:bodyPr>
            <a:normAutofit/>
          </a:bodyPr>
          <a:lstStyle>
            <a:lvl1pPr marL="0" indent="0" algn="r">
              <a:buNone/>
              <a:defRPr sz="4000">
                <a:solidFill>
                  <a:schemeClr val="accent5">
                    <a:lumMod val="20000"/>
                    <a:lumOff val="80000"/>
                  </a:schemeClr>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0" name="Picture 9">
            <a:extLst>
              <a:ext uri="{FF2B5EF4-FFF2-40B4-BE49-F238E27FC236}">
                <a16:creationId xmlns:a16="http://schemas.microsoft.com/office/drawing/2014/main" id="{DDAC4E27-E980-4F71-8F86-5CC9BE84056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43167" y="4684924"/>
            <a:ext cx="2225046" cy="1345285"/>
          </a:xfrm>
          <a:prstGeom prst="rect">
            <a:avLst/>
          </a:prstGeom>
        </p:spPr>
      </p:pic>
      <p:sp>
        <p:nvSpPr>
          <p:cNvPr id="19" name="Text Placeholder 18">
            <a:extLst>
              <a:ext uri="{FF2B5EF4-FFF2-40B4-BE49-F238E27FC236}">
                <a16:creationId xmlns:a16="http://schemas.microsoft.com/office/drawing/2014/main" id="{2D9558C0-FB6A-4F5E-9A90-0D6B3C7233EB}"/>
              </a:ext>
            </a:extLst>
          </p:cNvPr>
          <p:cNvSpPr>
            <a:spLocks noGrp="1"/>
          </p:cNvSpPr>
          <p:nvPr>
            <p:ph type="body" sz="quarter" idx="10" hasCustomPrompt="1"/>
          </p:nvPr>
        </p:nvSpPr>
        <p:spPr>
          <a:xfrm>
            <a:off x="1" y="6184757"/>
            <a:ext cx="12192000" cy="670258"/>
          </a:xfrm>
          <a:solidFill>
            <a:srgbClr val="004E7D"/>
          </a:solidFill>
        </p:spPr>
        <p:txBody>
          <a:bodyPr anchor="ctr">
            <a:normAutofit/>
          </a:bodyPr>
          <a:lstStyle>
            <a:lvl1pPr marL="0" indent="0" algn="r">
              <a:buNone/>
              <a:defRPr sz="32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Add unit name, date</a:t>
            </a:r>
          </a:p>
        </p:txBody>
      </p:sp>
    </p:spTree>
    <p:extLst>
      <p:ext uri="{BB962C8B-B14F-4D97-AF65-F5344CB8AC3E}">
        <p14:creationId xmlns:p14="http://schemas.microsoft.com/office/powerpoint/2010/main" val="10729130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01EC3-AA2A-4057-A61B-9067410D3B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8941CC7-C447-4EDF-914C-1D195793EC5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81F3ECE-0A62-4491-90EA-14E9675F7A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Slide Number Placeholder 5">
            <a:extLst>
              <a:ext uri="{FF2B5EF4-FFF2-40B4-BE49-F238E27FC236}">
                <a16:creationId xmlns:a16="http://schemas.microsoft.com/office/drawing/2014/main" id="{6346D3DB-A94B-4828-AFE7-6B168D6EFBDB}"/>
              </a:ext>
            </a:extLst>
          </p:cNvPr>
          <p:cNvSpPr>
            <a:spLocks noGrp="1"/>
          </p:cNvSpPr>
          <p:nvPr>
            <p:ph type="sldNum" sz="quarter" idx="4"/>
          </p:nvPr>
        </p:nvSpPr>
        <p:spPr>
          <a:xfrm>
            <a:off x="0" y="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5CFC30-E45D-4431-B46B-489B270F7815}" type="slidenum">
              <a:rPr lang="en-US" smtClean="0"/>
              <a:pPr/>
              <a:t>‹#›</a:t>
            </a:fld>
            <a:endParaRPr lang="en-US"/>
          </a:p>
        </p:txBody>
      </p:sp>
    </p:spTree>
    <p:extLst>
      <p:ext uri="{BB962C8B-B14F-4D97-AF65-F5344CB8AC3E}">
        <p14:creationId xmlns:p14="http://schemas.microsoft.com/office/powerpoint/2010/main" val="966398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38BDE-65BA-4B6B-97DF-BF4FA6B5334F}"/>
              </a:ext>
            </a:extLst>
          </p:cNvPr>
          <p:cNvSpPr>
            <a:spLocks noGrp="1"/>
          </p:cNvSpPr>
          <p:nvPr>
            <p:ph type="title"/>
          </p:nvPr>
        </p:nvSpPr>
        <p:spPr/>
        <p:txBody>
          <a:bodyPr/>
          <a:lstStyle/>
          <a:p>
            <a:r>
              <a:rPr lang="en-US"/>
              <a:t>Click to edit Master title style</a:t>
            </a:r>
          </a:p>
        </p:txBody>
      </p:sp>
      <p:sp>
        <p:nvSpPr>
          <p:cNvPr id="5" name="Text Placeholder 4">
            <a:extLst>
              <a:ext uri="{FF2B5EF4-FFF2-40B4-BE49-F238E27FC236}">
                <a16:creationId xmlns:a16="http://schemas.microsoft.com/office/drawing/2014/main" id="{2B256224-5D0E-432A-9251-CCF542A9C27E}"/>
              </a:ext>
            </a:extLst>
          </p:cNvPr>
          <p:cNvSpPr>
            <a:spLocks noGrp="1"/>
          </p:cNvSpPr>
          <p:nvPr>
            <p:ph type="body" sz="quarter" idx="11"/>
          </p:nvPr>
        </p:nvSpPr>
        <p:spPr>
          <a:xfrm>
            <a:off x="838200" y="1828800"/>
            <a:ext cx="10515600" cy="4559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354E5EDB-6AF8-4152-9C68-2338E501B157}"/>
              </a:ext>
            </a:extLst>
          </p:cNvPr>
          <p:cNvSpPr>
            <a:spLocks noGrp="1"/>
          </p:cNvSpPr>
          <p:nvPr>
            <p:ph type="sldNum" sz="quarter" idx="4"/>
          </p:nvPr>
        </p:nvSpPr>
        <p:spPr>
          <a:xfrm>
            <a:off x="0" y="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5CFC30-E45D-4431-B46B-489B270F7815}" type="slidenum">
              <a:rPr lang="en-US" smtClean="0"/>
              <a:pPr/>
              <a:t>‹#›</a:t>
            </a:fld>
            <a:endParaRPr lang="en-US"/>
          </a:p>
        </p:txBody>
      </p:sp>
    </p:spTree>
    <p:extLst>
      <p:ext uri="{BB962C8B-B14F-4D97-AF65-F5344CB8AC3E}">
        <p14:creationId xmlns:p14="http://schemas.microsoft.com/office/powerpoint/2010/main" val="13126943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038BDE-65BA-4B6B-97DF-BF4FA6B5334F}"/>
              </a:ext>
            </a:extLst>
          </p:cNvPr>
          <p:cNvSpPr>
            <a:spLocks noGrp="1"/>
          </p:cNvSpPr>
          <p:nvPr>
            <p:ph type="title"/>
          </p:nvPr>
        </p:nvSpPr>
        <p:spPr/>
        <p:txBody>
          <a:bodyPr/>
          <a:lstStyle/>
          <a:p>
            <a:r>
              <a:rPr lang="en-US"/>
              <a:t>Click to edit Master title style</a:t>
            </a:r>
          </a:p>
        </p:txBody>
      </p:sp>
      <p:sp>
        <p:nvSpPr>
          <p:cNvPr id="5" name="Text Placeholder 4">
            <a:extLst>
              <a:ext uri="{FF2B5EF4-FFF2-40B4-BE49-F238E27FC236}">
                <a16:creationId xmlns:a16="http://schemas.microsoft.com/office/drawing/2014/main" id="{2B256224-5D0E-432A-9251-CCF542A9C27E}"/>
              </a:ext>
            </a:extLst>
          </p:cNvPr>
          <p:cNvSpPr>
            <a:spLocks noGrp="1"/>
          </p:cNvSpPr>
          <p:nvPr>
            <p:ph type="body" sz="quarter" idx="11"/>
          </p:nvPr>
        </p:nvSpPr>
        <p:spPr>
          <a:xfrm>
            <a:off x="838200" y="1828800"/>
            <a:ext cx="10515600" cy="4559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a:extLst>
              <a:ext uri="{FF2B5EF4-FFF2-40B4-BE49-F238E27FC236}">
                <a16:creationId xmlns:a16="http://schemas.microsoft.com/office/drawing/2014/main" id="{354E5EDB-6AF8-4152-9C68-2338E501B157}"/>
              </a:ext>
            </a:extLst>
          </p:cNvPr>
          <p:cNvSpPr>
            <a:spLocks noGrp="1"/>
          </p:cNvSpPr>
          <p:nvPr>
            <p:ph type="sldNum" sz="quarter" idx="4"/>
          </p:nvPr>
        </p:nvSpPr>
        <p:spPr>
          <a:xfrm>
            <a:off x="0" y="0"/>
            <a:ext cx="2743200" cy="365125"/>
          </a:xfrm>
          <a:prstGeom prst="rect">
            <a:avLst/>
          </a:prstGeom>
        </p:spPr>
        <p:txBody>
          <a:bodyPr vert="horz" lIns="91440" tIns="45720" rIns="91440" bIns="45720" rtlCol="0" anchor="ctr"/>
          <a:lstStyle>
            <a:lvl1pPr algn="l">
              <a:defRPr sz="1600" b="0">
                <a:solidFill>
                  <a:schemeClr val="tx1">
                    <a:tint val="75000"/>
                  </a:schemeClr>
                </a:solidFill>
                <a:latin typeface="Arial" panose="020B0604020202020204" pitchFamily="34" charset="0"/>
                <a:cs typeface="Arial" panose="020B0604020202020204" pitchFamily="34" charset="0"/>
              </a:defRPr>
            </a:lvl1pPr>
          </a:lstStyle>
          <a:p>
            <a:fld id="{A15CFC30-E45D-4431-B46B-489B270F7815}" type="slidenum">
              <a:rPr lang="en-US" smtClean="0"/>
              <a:pPr/>
              <a:t>‹#›</a:t>
            </a:fld>
            <a:endParaRPr lang="en-US"/>
          </a:p>
        </p:txBody>
      </p:sp>
    </p:spTree>
    <p:extLst>
      <p:ext uri="{BB962C8B-B14F-4D97-AF65-F5344CB8AC3E}">
        <p14:creationId xmlns:p14="http://schemas.microsoft.com/office/powerpoint/2010/main" val="13126943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D5DF6-9BB8-488B-9824-01BD900C653B}"/>
              </a:ext>
            </a:extLst>
          </p:cNvPr>
          <p:cNvSpPr>
            <a:spLocks noGrp="1"/>
          </p:cNvSpPr>
          <p:nvPr>
            <p:ph type="title"/>
          </p:nvPr>
        </p:nvSpPr>
        <p:spPr/>
        <p:txBody>
          <a:bodyPr/>
          <a:lstStyle/>
          <a:p>
            <a:r>
              <a:rPr lang="en-US"/>
              <a:t>Click to edit Master title style</a:t>
            </a:r>
          </a:p>
        </p:txBody>
      </p:sp>
      <p:sp>
        <p:nvSpPr>
          <p:cNvPr id="3" name="Slide Number Placeholder 5">
            <a:extLst>
              <a:ext uri="{FF2B5EF4-FFF2-40B4-BE49-F238E27FC236}">
                <a16:creationId xmlns:a16="http://schemas.microsoft.com/office/drawing/2014/main" id="{453490F0-8170-4391-A0D8-5BCDC25C7157}"/>
              </a:ext>
            </a:extLst>
          </p:cNvPr>
          <p:cNvSpPr>
            <a:spLocks noGrp="1"/>
          </p:cNvSpPr>
          <p:nvPr>
            <p:ph type="sldNum" sz="quarter" idx="4"/>
          </p:nvPr>
        </p:nvSpPr>
        <p:spPr>
          <a:xfrm>
            <a:off x="0" y="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5CFC30-E45D-4431-B46B-489B270F7815}" type="slidenum">
              <a:rPr lang="en-US" smtClean="0"/>
              <a:pPr/>
              <a:t>‹#›</a:t>
            </a:fld>
            <a:endParaRPr lang="en-US"/>
          </a:p>
        </p:txBody>
      </p:sp>
    </p:spTree>
    <p:extLst>
      <p:ext uri="{BB962C8B-B14F-4D97-AF65-F5344CB8AC3E}">
        <p14:creationId xmlns:p14="http://schemas.microsoft.com/office/powerpoint/2010/main" val="23559519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6BBBAD-B645-468D-A0A0-824BD868BD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0EDD4BC-239F-4B09-82B8-E1249821764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4E1B32B-1CA6-4C7E-9C3F-B8224781A8B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a:extLst>
              <a:ext uri="{FF2B5EF4-FFF2-40B4-BE49-F238E27FC236}">
                <a16:creationId xmlns:a16="http://schemas.microsoft.com/office/drawing/2014/main" id="{902A0BC9-CFE2-4DC0-AD67-FA502169F706}"/>
              </a:ext>
            </a:extLst>
          </p:cNvPr>
          <p:cNvSpPr>
            <a:spLocks noGrp="1"/>
          </p:cNvSpPr>
          <p:nvPr>
            <p:ph type="sldNum" sz="quarter" idx="4"/>
          </p:nvPr>
        </p:nvSpPr>
        <p:spPr>
          <a:xfrm>
            <a:off x="0" y="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5CFC30-E45D-4431-B46B-489B270F7815}" type="slidenum">
              <a:rPr lang="en-US" smtClean="0"/>
              <a:pPr/>
              <a:t>‹#›</a:t>
            </a:fld>
            <a:endParaRPr lang="en-US"/>
          </a:p>
        </p:txBody>
      </p:sp>
    </p:spTree>
    <p:extLst>
      <p:ext uri="{BB962C8B-B14F-4D97-AF65-F5344CB8AC3E}">
        <p14:creationId xmlns:p14="http://schemas.microsoft.com/office/powerpoint/2010/main" val="38153389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A6C4E0-EBAC-4E7C-BE28-BC0FFD07F3C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865D8B0-934B-4C02-BD23-78E9CD5A511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5C2C38B-656C-42A7-A45B-4523264C966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943314E-D827-488E-99B8-DF6687915D4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FD87AB4-C19B-4A84-AFAC-629878771F8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a:extLst>
              <a:ext uri="{FF2B5EF4-FFF2-40B4-BE49-F238E27FC236}">
                <a16:creationId xmlns:a16="http://schemas.microsoft.com/office/drawing/2014/main" id="{D33140AC-0AF7-4644-B94F-AA172F30B9C4}"/>
              </a:ext>
            </a:extLst>
          </p:cNvPr>
          <p:cNvSpPr>
            <a:spLocks noGrp="1"/>
          </p:cNvSpPr>
          <p:nvPr>
            <p:ph type="sldNum" sz="quarter" idx="10"/>
          </p:nvPr>
        </p:nvSpPr>
        <p:spPr>
          <a:xfrm>
            <a:off x="0" y="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5CFC30-E45D-4431-B46B-489B270F7815}" type="slidenum">
              <a:rPr lang="en-US" smtClean="0"/>
              <a:pPr/>
              <a:t>‹#›</a:t>
            </a:fld>
            <a:endParaRPr lang="en-US"/>
          </a:p>
        </p:txBody>
      </p:sp>
    </p:spTree>
    <p:extLst>
      <p:ext uri="{BB962C8B-B14F-4D97-AF65-F5344CB8AC3E}">
        <p14:creationId xmlns:p14="http://schemas.microsoft.com/office/powerpoint/2010/main" val="7217326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FFF8CD-4C6C-4B3F-B751-4FFF43BC5051}"/>
              </a:ext>
            </a:extLst>
          </p:cNvPr>
          <p:cNvSpPr>
            <a:spLocks noGrp="1"/>
          </p:cNvSpPr>
          <p:nvPr>
            <p:ph type="title"/>
          </p:nvPr>
        </p:nvSpPr>
        <p:spPr/>
        <p:txBody>
          <a:bodyPr/>
          <a:lstStyle/>
          <a:p>
            <a:r>
              <a:rPr lang="en-US"/>
              <a:t>Click to edit Master title style</a:t>
            </a:r>
          </a:p>
        </p:txBody>
      </p:sp>
      <p:sp>
        <p:nvSpPr>
          <p:cNvPr id="3" name="Slide Number Placeholder 5">
            <a:extLst>
              <a:ext uri="{FF2B5EF4-FFF2-40B4-BE49-F238E27FC236}">
                <a16:creationId xmlns:a16="http://schemas.microsoft.com/office/drawing/2014/main" id="{C350CB95-F3D1-49A5-BC14-8EB7A27CD120}"/>
              </a:ext>
            </a:extLst>
          </p:cNvPr>
          <p:cNvSpPr>
            <a:spLocks noGrp="1"/>
          </p:cNvSpPr>
          <p:nvPr>
            <p:ph type="sldNum" sz="quarter" idx="4"/>
          </p:nvPr>
        </p:nvSpPr>
        <p:spPr>
          <a:xfrm>
            <a:off x="0" y="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5CFC30-E45D-4431-B46B-489B270F7815}" type="slidenum">
              <a:rPr lang="en-US" smtClean="0"/>
              <a:pPr/>
              <a:t>‹#›</a:t>
            </a:fld>
            <a:endParaRPr lang="en-US"/>
          </a:p>
        </p:txBody>
      </p:sp>
    </p:spTree>
    <p:extLst>
      <p:ext uri="{BB962C8B-B14F-4D97-AF65-F5344CB8AC3E}">
        <p14:creationId xmlns:p14="http://schemas.microsoft.com/office/powerpoint/2010/main" val="17238279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a:extLst>
              <a:ext uri="{FF2B5EF4-FFF2-40B4-BE49-F238E27FC236}">
                <a16:creationId xmlns:a16="http://schemas.microsoft.com/office/drawing/2014/main" id="{2F6AD44F-B14C-49C0-AED4-3E198278EE07}"/>
              </a:ext>
            </a:extLst>
          </p:cNvPr>
          <p:cNvSpPr>
            <a:spLocks noGrp="1"/>
          </p:cNvSpPr>
          <p:nvPr>
            <p:ph type="sldNum" sz="quarter" idx="4"/>
          </p:nvPr>
        </p:nvSpPr>
        <p:spPr>
          <a:xfrm>
            <a:off x="0" y="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5CFC30-E45D-4431-B46B-489B270F7815}" type="slidenum">
              <a:rPr lang="en-US" smtClean="0"/>
              <a:pPr/>
              <a:t>‹#›</a:t>
            </a:fld>
            <a:endParaRPr lang="en-US"/>
          </a:p>
        </p:txBody>
      </p:sp>
    </p:spTree>
    <p:extLst>
      <p:ext uri="{BB962C8B-B14F-4D97-AF65-F5344CB8AC3E}">
        <p14:creationId xmlns:p14="http://schemas.microsoft.com/office/powerpoint/2010/main" val="29497847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4D1753-75BC-4FDC-AE08-599116BAE2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C28BBF5-709A-4722-B5F8-25FBC94C16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058513D-2361-49C3-91F2-91FE1F67F5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Slide Number Placeholder 5">
            <a:extLst>
              <a:ext uri="{FF2B5EF4-FFF2-40B4-BE49-F238E27FC236}">
                <a16:creationId xmlns:a16="http://schemas.microsoft.com/office/drawing/2014/main" id="{54B372F2-DFE7-4D16-9E72-0BF710D2FB91}"/>
              </a:ext>
            </a:extLst>
          </p:cNvPr>
          <p:cNvSpPr>
            <a:spLocks noGrp="1"/>
          </p:cNvSpPr>
          <p:nvPr>
            <p:ph type="sldNum" sz="quarter" idx="4"/>
          </p:nvPr>
        </p:nvSpPr>
        <p:spPr>
          <a:xfrm>
            <a:off x="0" y="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5CFC30-E45D-4431-B46B-489B270F7815}" type="slidenum">
              <a:rPr lang="en-US" smtClean="0"/>
              <a:pPr/>
              <a:t>‹#›</a:t>
            </a:fld>
            <a:endParaRPr lang="en-US"/>
          </a:p>
        </p:txBody>
      </p:sp>
    </p:spTree>
    <p:extLst>
      <p:ext uri="{BB962C8B-B14F-4D97-AF65-F5344CB8AC3E}">
        <p14:creationId xmlns:p14="http://schemas.microsoft.com/office/powerpoint/2010/main" val="42145872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A close up of a logo&#10;&#10;Description automatically generated">
            <a:extLst>
              <a:ext uri="{FF2B5EF4-FFF2-40B4-BE49-F238E27FC236}">
                <a16:creationId xmlns:a16="http://schemas.microsoft.com/office/drawing/2014/main" id="{7E744356-6CB2-4833-9D39-4BFF84675439}"/>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A17DB3DC-FA1C-495C-A457-8142B608420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ECEEADB-4591-4818-A152-E71E2043CDA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E616F29E-CD5C-4B44-9B8E-833F2FB9BC31}"/>
              </a:ext>
            </a:extLst>
          </p:cNvPr>
          <p:cNvSpPr>
            <a:spLocks noGrp="1"/>
          </p:cNvSpPr>
          <p:nvPr>
            <p:ph type="sldNum" sz="quarter" idx="4"/>
          </p:nvPr>
        </p:nvSpPr>
        <p:spPr>
          <a:xfrm>
            <a:off x="0" y="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5CFC30-E45D-4431-B46B-489B270F7815}" type="slidenum">
              <a:rPr lang="en-US" smtClean="0"/>
              <a:pPr/>
              <a:t>‹#›</a:t>
            </a:fld>
            <a:endParaRPr lang="en-US"/>
          </a:p>
        </p:txBody>
      </p:sp>
      <p:sp>
        <p:nvSpPr>
          <p:cNvPr id="4" name="TextBox 3">
            <a:extLst>
              <a:ext uri="{FF2B5EF4-FFF2-40B4-BE49-F238E27FC236}">
                <a16:creationId xmlns:a16="http://schemas.microsoft.com/office/drawing/2014/main" id="{0488AE23-902A-43B4-80BC-34B0AD3F115B}"/>
              </a:ext>
            </a:extLst>
          </p:cNvPr>
          <p:cNvSpPr txBox="1"/>
          <p:nvPr userDrawn="1"/>
        </p:nvSpPr>
        <p:spPr>
          <a:xfrm>
            <a:off x="0" y="6396335"/>
            <a:ext cx="12192000" cy="461665"/>
          </a:xfrm>
          <a:prstGeom prst="rect">
            <a:avLst/>
          </a:prstGeom>
          <a:solidFill>
            <a:srgbClr val="004E7D"/>
          </a:solidFill>
        </p:spPr>
        <p:txBody>
          <a:bodyPr wrap="square" rtlCol="0" anchor="ctr">
            <a:spAutoFit/>
          </a:bodyPr>
          <a:lstStyle/>
          <a:p>
            <a:pPr algn="r"/>
            <a:r>
              <a:rPr lang="en-US" sz="2400">
                <a:solidFill>
                  <a:schemeClr val="bg1"/>
                </a:solidFill>
              </a:rPr>
              <a:t>California Water Boards</a:t>
            </a:r>
          </a:p>
        </p:txBody>
      </p:sp>
    </p:spTree>
    <p:extLst>
      <p:ext uri="{BB962C8B-B14F-4D97-AF65-F5344CB8AC3E}">
        <p14:creationId xmlns:p14="http://schemas.microsoft.com/office/powerpoint/2010/main" val="3563498256"/>
      </p:ext>
    </p:extLst>
  </p:cSld>
  <p:clrMap bg1="lt1" tx1="dk1" bg2="lt2" tx2="dk2" accent1="accent1" accent2="accent2" accent3="accent3" accent4="accent4" accent5="accent5" accent6="accent6" hlink="hlink" folHlink="folHlink"/>
  <p:sldLayoutIdLst>
    <p:sldLayoutId id="2147483649" r:id="rId1"/>
    <p:sldLayoutId id="2147483667" r:id="rId2"/>
    <p:sldLayoutId id="2147483659" r:id="rId3"/>
    <p:sldLayoutId id="2147483660" r:id="rId4"/>
    <p:sldLayoutId id="2147483652" r:id="rId5"/>
    <p:sldLayoutId id="2147483653" r:id="rId6"/>
    <p:sldLayoutId id="2147483654" r:id="rId7"/>
    <p:sldLayoutId id="2147483655" r:id="rId8"/>
    <p:sldLayoutId id="2147483656" r:id="rId9"/>
    <p:sldLayoutId id="2147483657" r:id="rId10"/>
  </p:sldLayoutIdLst>
  <p:hf hdr="0" ft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commentletters@waterboards.ca.gov" TargetMode="External"/><Relationship Id="rId2" Type="http://schemas.openxmlformats.org/officeDocument/2006/relationships/hyperlink" Target="mailto:DDWRegUnit@Waterboards.ca.gov" TargetMode="Externa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mailto:DDWRegUnit@Waterboards.ca.gov"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mailto:commentletters@waterboards.ca.gov"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mailto:melissa.hall@waterboards.ca.gov"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mailto:DDWRegUnit@Waterboards.ca.gov"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59851C6-0576-463A-A486-6DC1939C11BB}"/>
              </a:ext>
              <a:ext uri="{C183D7F6-B498-43B3-948B-1728B52AA6E4}">
                <adec:decorative xmlns:adec="http://schemas.microsoft.com/office/drawing/2017/decorative" val="1"/>
              </a:ext>
            </a:extLst>
          </p:cNvPr>
          <p:cNvSpPr>
            <a:spLocks noGrp="1"/>
          </p:cNvSpPr>
          <p:nvPr>
            <p:ph type="sldNum" sz="quarter" idx="4"/>
          </p:nvPr>
        </p:nvSpPr>
        <p:spPr/>
        <p:txBody>
          <a:bodyPr/>
          <a:lstStyle/>
          <a:p>
            <a:fld id="{A15CFC30-E45D-4431-B46B-489B270F7815}" type="slidenum">
              <a:rPr lang="en-US" smtClean="0"/>
              <a:pPr/>
              <a:t>1</a:t>
            </a:fld>
            <a:endParaRPr lang="en-US" dirty="0"/>
          </a:p>
        </p:txBody>
      </p:sp>
      <p:sp>
        <p:nvSpPr>
          <p:cNvPr id="7" name="Title 1">
            <a:extLst>
              <a:ext uri="{FF2B5EF4-FFF2-40B4-BE49-F238E27FC236}">
                <a16:creationId xmlns:a16="http://schemas.microsoft.com/office/drawing/2014/main" id="{BC8C23B4-E896-4F31-AD43-D607C4012BC0}"/>
              </a:ext>
            </a:extLst>
          </p:cNvPr>
          <p:cNvSpPr>
            <a:spLocks noGrp="1"/>
          </p:cNvSpPr>
          <p:nvPr>
            <p:ph type="title"/>
          </p:nvPr>
        </p:nvSpPr>
        <p:spPr>
          <a:xfrm>
            <a:off x="838200" y="467175"/>
            <a:ext cx="10515600" cy="1100577"/>
          </a:xfrm>
        </p:spPr>
        <p:txBody>
          <a:bodyPr/>
          <a:lstStyle/>
          <a:p>
            <a:pPr algn="ctr"/>
            <a:r>
              <a:rPr lang="en-US" b="1" dirty="0">
                <a:solidFill>
                  <a:srgbClr val="004E7D"/>
                </a:solidFill>
                <a:latin typeface="Arial"/>
                <a:cs typeface="Arial"/>
              </a:rPr>
              <a:t>Meeting Information</a:t>
            </a:r>
          </a:p>
        </p:txBody>
      </p:sp>
      <p:sp>
        <p:nvSpPr>
          <p:cNvPr id="6" name="Rectangle 5">
            <a:extLst>
              <a:ext uri="{FF2B5EF4-FFF2-40B4-BE49-F238E27FC236}">
                <a16:creationId xmlns:a16="http://schemas.microsoft.com/office/drawing/2014/main" id="{39A63CFC-D194-44BB-80B6-CF210ECB51D3}"/>
              </a:ext>
            </a:extLst>
          </p:cNvPr>
          <p:cNvSpPr/>
          <p:nvPr/>
        </p:nvSpPr>
        <p:spPr>
          <a:xfrm>
            <a:off x="967788" y="1886878"/>
            <a:ext cx="10440101" cy="4154984"/>
          </a:xfrm>
          <a:prstGeom prst="rect">
            <a:avLst/>
          </a:prstGeom>
        </p:spPr>
        <p:txBody>
          <a:bodyPr wrap="square">
            <a:spAutoFit/>
          </a:bodyPr>
          <a:lstStyle/>
          <a:p>
            <a:pPr algn="ctr"/>
            <a:r>
              <a:rPr lang="en-US" sz="4000" b="1" dirty="0">
                <a:latin typeface="Arial"/>
                <a:cs typeface="Arial"/>
              </a:rPr>
              <a:t>This workshop starts at 9:30 a.m.</a:t>
            </a:r>
          </a:p>
          <a:p>
            <a:pPr algn="ctr"/>
            <a:endParaRPr lang="en-US" sz="3600" b="1" dirty="0">
              <a:latin typeface="Arial"/>
              <a:cs typeface="Arial"/>
            </a:endParaRPr>
          </a:p>
          <a:p>
            <a:pPr marL="342900" indent="-342900">
              <a:buFont typeface="Arial" panose="020B0604020202020204" pitchFamily="34" charset="0"/>
              <a:buChar char="•"/>
            </a:pPr>
            <a:r>
              <a:rPr lang="en-US" sz="2200" dirty="0">
                <a:latin typeface="Arial"/>
                <a:cs typeface="Arial"/>
              </a:rPr>
              <a:t>“Virtual Blue Speaker Card” – To provide oral comments, obtain Zoom Password. Email </a:t>
            </a:r>
            <a:r>
              <a:rPr lang="en-US" sz="2200" dirty="0">
                <a:latin typeface="Arial"/>
                <a:cs typeface="Arial"/>
                <a:hlinkClick r:id="rId2"/>
              </a:rPr>
              <a:t>DDWRegUnit@Waterboards.ca.gov</a:t>
            </a:r>
            <a:r>
              <a:rPr lang="en-US" sz="2200" dirty="0">
                <a:latin typeface="Arial"/>
                <a:cs typeface="Arial"/>
              </a:rPr>
              <a:t> </a:t>
            </a:r>
          </a:p>
          <a:p>
            <a:pPr lvl="1"/>
            <a:endParaRPr lang="en-US" sz="2200" b="1"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200" b="1" dirty="0">
                <a:latin typeface="Arial"/>
                <a:cs typeface="Arial"/>
              </a:rPr>
              <a:t>Written comments can be sent via email to: </a:t>
            </a:r>
            <a:r>
              <a:rPr lang="en-US" sz="2200" dirty="0">
                <a:latin typeface="Arial"/>
                <a:ea typeface="Source Sans Pro"/>
                <a:cs typeface="Arial"/>
                <a:hlinkClick r:id="rId3"/>
              </a:rPr>
              <a:t>commentletters@waterboards.ca.gov</a:t>
            </a:r>
            <a:endParaRPr lang="en-US" sz="2200" dirty="0">
              <a:latin typeface="Arial"/>
              <a:ea typeface="Source Sans Pro"/>
              <a:cs typeface="Arial"/>
            </a:endParaRPr>
          </a:p>
          <a:p>
            <a:r>
              <a:rPr lang="en-US" sz="2200" dirty="0">
                <a:latin typeface="Arial"/>
                <a:cs typeface="Arial"/>
              </a:rPr>
              <a:t>	Subject line: “Comment Letter – Metal DLRs Workshop“</a:t>
            </a:r>
          </a:p>
          <a:p>
            <a:r>
              <a:rPr lang="en-US" sz="2200" dirty="0">
                <a:latin typeface="Arial"/>
                <a:cs typeface="Arial"/>
              </a:rPr>
              <a:t>	Comments are due </a:t>
            </a:r>
            <a:r>
              <a:rPr lang="en-US" sz="2000" b="1" dirty="0">
                <a:latin typeface="Arial"/>
                <a:cs typeface="Arial"/>
              </a:rPr>
              <a:t>November 18, 2022</a:t>
            </a:r>
            <a:endParaRPr lang="en-US" sz="2200" dirty="0">
              <a:latin typeface="Arial"/>
              <a:cs typeface="Arial"/>
            </a:endParaRPr>
          </a:p>
          <a:p>
            <a:pPr lvl="1"/>
            <a:endParaRPr lang="en-US" dirty="0">
              <a:latin typeface="Arial" panose="020B0604020202020204" pitchFamily="34" charset="0"/>
              <a:cs typeface="Arial" panose="020B0604020202020204" pitchFamily="34" charset="0"/>
            </a:endParaRPr>
          </a:p>
          <a:p>
            <a:pPr lvl="1"/>
            <a:endParaRPr lang="en-US"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467312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33FEF-B60C-4BC0-BAED-945082053CBD}"/>
              </a:ext>
            </a:extLst>
          </p:cNvPr>
          <p:cNvSpPr>
            <a:spLocks noGrp="1"/>
          </p:cNvSpPr>
          <p:nvPr>
            <p:ph type="title"/>
          </p:nvPr>
        </p:nvSpPr>
        <p:spPr/>
        <p:txBody>
          <a:bodyPr/>
          <a:lstStyle/>
          <a:p>
            <a:pPr algn="ctr"/>
            <a:r>
              <a:rPr lang="en-US" b="1" dirty="0">
                <a:solidFill>
                  <a:srgbClr val="004E7D"/>
                </a:solidFill>
                <a:latin typeface="Arial"/>
                <a:cs typeface="Arial"/>
              </a:rPr>
              <a:t>Notification Levels</a:t>
            </a:r>
            <a:endParaRPr lang="en-US" b="1" dirty="0">
              <a:solidFill>
                <a:srgbClr val="004E7D"/>
              </a:solidFill>
            </a:endParaRPr>
          </a:p>
        </p:txBody>
      </p:sp>
      <p:sp>
        <p:nvSpPr>
          <p:cNvPr id="3" name="Text Placeholder 2">
            <a:extLst>
              <a:ext uri="{FF2B5EF4-FFF2-40B4-BE49-F238E27FC236}">
                <a16:creationId xmlns:a16="http://schemas.microsoft.com/office/drawing/2014/main" id="{49A72615-F09A-4E7B-85B7-F5009AD57812}"/>
              </a:ext>
            </a:extLst>
          </p:cNvPr>
          <p:cNvSpPr>
            <a:spLocks noGrp="1"/>
          </p:cNvSpPr>
          <p:nvPr>
            <p:ph type="body" sz="quarter" idx="11"/>
          </p:nvPr>
        </p:nvSpPr>
        <p:spPr>
          <a:xfrm>
            <a:off x="838200" y="1690688"/>
            <a:ext cx="10515600" cy="4132596"/>
          </a:xfrm>
        </p:spPr>
        <p:txBody>
          <a:bodyPr vert="horz" lIns="91440" tIns="45720" rIns="91440" bIns="45720" rtlCol="0" anchor="t">
            <a:normAutofit/>
          </a:bodyPr>
          <a:lstStyle/>
          <a:p>
            <a:pPr marL="457200" indent="-457200"/>
            <a:r>
              <a:rPr lang="en-US" sz="2400" dirty="0"/>
              <a:t>Health based advisories established by DDW</a:t>
            </a:r>
          </a:p>
          <a:p>
            <a:pPr marL="457200" indent="-457200"/>
            <a:r>
              <a:rPr lang="en-US" sz="2400" dirty="0"/>
              <a:t>When chemicals are found at concentrations greater than their NLs, certain requirements and recommendations apply</a:t>
            </a:r>
          </a:p>
          <a:p>
            <a:pPr marL="457200" indent="-457200"/>
            <a:r>
              <a:rPr lang="en-US" sz="2400" dirty="0"/>
              <a:t>Response Levels (RLs)</a:t>
            </a:r>
          </a:p>
          <a:p>
            <a:pPr marL="914400" lvl="1" indent="-457200"/>
            <a:r>
              <a:rPr lang="en-US" dirty="0"/>
              <a:t>Depends on NL toxicological endpoint basis</a:t>
            </a:r>
          </a:p>
          <a:p>
            <a:pPr marL="914400" lvl="1" indent="-457200"/>
            <a:r>
              <a:rPr lang="en-US" dirty="0"/>
              <a:t>If chemicals present exceed the RL, DDW recommends source be taken out of service</a:t>
            </a:r>
          </a:p>
          <a:p>
            <a:pPr marL="914400" lvl="1" indent="-457200"/>
            <a:r>
              <a:rPr lang="en-US" dirty="0"/>
              <a:t>For PFAS compound NLs, additional requirements per state law</a:t>
            </a:r>
          </a:p>
          <a:p>
            <a:pPr marL="914400" lvl="1" indent="-457200"/>
            <a:r>
              <a:rPr lang="en-US" sz="2400" dirty="0"/>
              <a:t>e.g., Manganese NL (500 </a:t>
            </a:r>
            <a:r>
              <a:rPr lang="en-US" sz="2400" dirty="0">
                <a:latin typeface="Arial"/>
              </a:rPr>
              <a:t>µ</a:t>
            </a:r>
            <a:r>
              <a:rPr lang="en-US" sz="2400" dirty="0"/>
              <a:t>g/L), </a:t>
            </a:r>
            <a:r>
              <a:rPr lang="en-US" sz="2400" dirty="0" err="1"/>
              <a:t>PFHxS</a:t>
            </a:r>
            <a:r>
              <a:rPr lang="en-US" sz="2400" dirty="0"/>
              <a:t> NL (3 ng/L)</a:t>
            </a:r>
          </a:p>
          <a:p>
            <a:pPr marL="457200" indent="-457200"/>
            <a:endParaRPr lang="en-US" sz="3200" dirty="0"/>
          </a:p>
          <a:p>
            <a:endParaRPr lang="en-US" dirty="0">
              <a:latin typeface="Arial"/>
              <a:cs typeface="Arial"/>
            </a:endParaRPr>
          </a:p>
        </p:txBody>
      </p:sp>
      <p:sp>
        <p:nvSpPr>
          <p:cNvPr id="4" name="Slide Number Placeholder 3">
            <a:extLst>
              <a:ext uri="{FF2B5EF4-FFF2-40B4-BE49-F238E27FC236}">
                <a16:creationId xmlns:a16="http://schemas.microsoft.com/office/drawing/2014/main" id="{80DD6B54-23AD-4C99-A62D-44A8D2AFA790}"/>
              </a:ext>
            </a:extLst>
          </p:cNvPr>
          <p:cNvSpPr>
            <a:spLocks noGrp="1"/>
          </p:cNvSpPr>
          <p:nvPr>
            <p:ph type="sldNum" sz="quarter" idx="4"/>
          </p:nvPr>
        </p:nvSpPr>
        <p:spPr/>
        <p:txBody>
          <a:bodyPr/>
          <a:lstStyle/>
          <a:p>
            <a:fld id="{A15CFC30-E45D-4431-B46B-489B270F7815}" type="slidenum">
              <a:rPr lang="en-US" smtClean="0"/>
              <a:pPr/>
              <a:t>10</a:t>
            </a:fld>
            <a:endParaRPr lang="en-US" dirty="0"/>
          </a:p>
        </p:txBody>
      </p:sp>
    </p:spTree>
    <p:extLst>
      <p:ext uri="{BB962C8B-B14F-4D97-AF65-F5344CB8AC3E}">
        <p14:creationId xmlns:p14="http://schemas.microsoft.com/office/powerpoint/2010/main" val="5913229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33FEF-B60C-4BC0-BAED-945082053CBD}"/>
              </a:ext>
            </a:extLst>
          </p:cNvPr>
          <p:cNvSpPr>
            <a:spLocks noGrp="1"/>
          </p:cNvSpPr>
          <p:nvPr>
            <p:ph type="title"/>
          </p:nvPr>
        </p:nvSpPr>
        <p:spPr/>
        <p:txBody>
          <a:bodyPr/>
          <a:lstStyle/>
          <a:p>
            <a:pPr algn="ctr"/>
            <a:r>
              <a:rPr lang="en-US" b="1" dirty="0">
                <a:solidFill>
                  <a:srgbClr val="004E7D"/>
                </a:solidFill>
                <a:latin typeface="Arial"/>
                <a:cs typeface="Arial"/>
              </a:rPr>
              <a:t>Public Health Goal (PHG)</a:t>
            </a:r>
            <a:endParaRPr lang="en-US" b="1" dirty="0">
              <a:solidFill>
                <a:srgbClr val="004E7D"/>
              </a:solidFill>
            </a:endParaRPr>
          </a:p>
        </p:txBody>
      </p:sp>
      <p:sp>
        <p:nvSpPr>
          <p:cNvPr id="3" name="Text Placeholder 2">
            <a:extLst>
              <a:ext uri="{FF2B5EF4-FFF2-40B4-BE49-F238E27FC236}">
                <a16:creationId xmlns:a16="http://schemas.microsoft.com/office/drawing/2014/main" id="{49A72615-F09A-4E7B-85B7-F5009AD57812}"/>
              </a:ext>
            </a:extLst>
          </p:cNvPr>
          <p:cNvSpPr>
            <a:spLocks noGrp="1"/>
          </p:cNvSpPr>
          <p:nvPr>
            <p:ph type="body" sz="quarter" idx="11"/>
          </p:nvPr>
        </p:nvSpPr>
        <p:spPr>
          <a:xfrm>
            <a:off x="838200" y="2055813"/>
            <a:ext cx="10515600" cy="3487737"/>
          </a:xfrm>
        </p:spPr>
        <p:txBody>
          <a:bodyPr vert="horz" lIns="91440" tIns="45720" rIns="91440" bIns="45720" rtlCol="0" anchor="t">
            <a:normAutofit/>
          </a:bodyPr>
          <a:lstStyle/>
          <a:p>
            <a:pPr marL="457200" indent="-457200"/>
            <a:r>
              <a:rPr lang="en-US" sz="2400" dirty="0">
                <a:latin typeface="Arial"/>
                <a:cs typeface="Arial"/>
              </a:rPr>
              <a:t>Public Health Goal (PHG) for contaminants set by Office of Environmental Health Hazard Assessment (OEHHA)</a:t>
            </a:r>
            <a:endParaRPr lang="en-US" sz="2400" dirty="0"/>
          </a:p>
          <a:p>
            <a:pPr marL="457200" indent="-457200"/>
            <a:r>
              <a:rPr lang="en-US" sz="2400" dirty="0">
                <a:latin typeface="Arial"/>
                <a:cs typeface="Arial"/>
              </a:rPr>
              <a:t>Level of a contaminant in drinking water below which there is no known or expected risk to human health</a:t>
            </a:r>
          </a:p>
          <a:p>
            <a:pPr marL="457200" indent="-457200"/>
            <a:r>
              <a:rPr lang="en-US" sz="2400" dirty="0">
                <a:latin typeface="Arial"/>
                <a:cs typeface="Arial"/>
              </a:rPr>
              <a:t>Non-enforceable </a:t>
            </a:r>
          </a:p>
          <a:p>
            <a:pPr marL="457200" indent="-457200"/>
            <a:endParaRPr lang="en-US" sz="3200" dirty="0">
              <a:latin typeface="Arial"/>
              <a:cs typeface="Arial"/>
            </a:endParaRPr>
          </a:p>
          <a:p>
            <a:pPr marL="0" indent="0">
              <a:buNone/>
            </a:pPr>
            <a:endParaRPr lang="en-US" sz="3200" dirty="0">
              <a:latin typeface="Arial"/>
              <a:cs typeface="Arial"/>
            </a:endParaRPr>
          </a:p>
          <a:p>
            <a:endParaRPr lang="en-US" dirty="0">
              <a:latin typeface="Arial"/>
              <a:cs typeface="Arial"/>
            </a:endParaRPr>
          </a:p>
        </p:txBody>
      </p:sp>
      <p:sp>
        <p:nvSpPr>
          <p:cNvPr id="4" name="Slide Number Placeholder 3">
            <a:extLst>
              <a:ext uri="{FF2B5EF4-FFF2-40B4-BE49-F238E27FC236}">
                <a16:creationId xmlns:a16="http://schemas.microsoft.com/office/drawing/2014/main" id="{80DD6B54-23AD-4C99-A62D-44A8D2AFA790}"/>
              </a:ext>
            </a:extLst>
          </p:cNvPr>
          <p:cNvSpPr>
            <a:spLocks noGrp="1"/>
          </p:cNvSpPr>
          <p:nvPr>
            <p:ph type="sldNum" sz="quarter" idx="4"/>
          </p:nvPr>
        </p:nvSpPr>
        <p:spPr/>
        <p:txBody>
          <a:bodyPr/>
          <a:lstStyle/>
          <a:p>
            <a:fld id="{A15CFC30-E45D-4431-B46B-489B270F7815}" type="slidenum">
              <a:rPr lang="en-US" smtClean="0"/>
              <a:pPr/>
              <a:t>11</a:t>
            </a:fld>
            <a:endParaRPr lang="en-US"/>
          </a:p>
        </p:txBody>
      </p:sp>
    </p:spTree>
    <p:extLst>
      <p:ext uri="{BB962C8B-B14F-4D97-AF65-F5344CB8AC3E}">
        <p14:creationId xmlns:p14="http://schemas.microsoft.com/office/powerpoint/2010/main" val="32986441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E183707-87E7-18D8-C5A3-DAC68411CEB9}"/>
              </a:ext>
              <a:ext uri="{C183D7F6-B498-43B3-948B-1728B52AA6E4}">
                <adec:decorative xmlns:adec="http://schemas.microsoft.com/office/drawing/2017/decorative" val="1"/>
              </a:ext>
            </a:extLst>
          </p:cNvPr>
          <p:cNvSpPr>
            <a:spLocks noGrp="1"/>
          </p:cNvSpPr>
          <p:nvPr>
            <p:ph type="sldNum" sz="quarter" idx="4"/>
          </p:nvPr>
        </p:nvSpPr>
        <p:spPr/>
        <p:txBody>
          <a:bodyPr/>
          <a:lstStyle/>
          <a:p>
            <a:fld id="{A15CFC30-E45D-4431-B46B-489B270F7815}" type="slidenum">
              <a:rPr lang="en-US" smtClean="0"/>
              <a:pPr/>
              <a:t>12</a:t>
            </a:fld>
            <a:endParaRPr lang="en-US"/>
          </a:p>
        </p:txBody>
      </p:sp>
      <p:sp>
        <p:nvSpPr>
          <p:cNvPr id="7" name="Title 1">
            <a:extLst>
              <a:ext uri="{FF2B5EF4-FFF2-40B4-BE49-F238E27FC236}">
                <a16:creationId xmlns:a16="http://schemas.microsoft.com/office/drawing/2014/main" id="{5F8BA4CB-0F92-45EF-BFAC-21CFC109B34F}"/>
              </a:ext>
            </a:extLst>
          </p:cNvPr>
          <p:cNvSpPr>
            <a:spLocks noGrp="1"/>
          </p:cNvSpPr>
          <p:nvPr>
            <p:ph type="title"/>
          </p:nvPr>
        </p:nvSpPr>
        <p:spPr>
          <a:xfrm>
            <a:off x="918883" y="185831"/>
            <a:ext cx="10515600" cy="1298669"/>
          </a:xfrm>
        </p:spPr>
        <p:txBody>
          <a:bodyPr>
            <a:normAutofit/>
          </a:bodyPr>
          <a:lstStyle/>
          <a:p>
            <a:pPr algn="ctr"/>
            <a:r>
              <a:rPr lang="en-US" sz="4000" b="1" dirty="0">
                <a:solidFill>
                  <a:srgbClr val="004E7D"/>
                </a:solidFill>
                <a:latin typeface="Arial"/>
                <a:cs typeface="Arial"/>
              </a:rPr>
              <a:t>Relationship Between MCL, DLR, and PHG</a:t>
            </a:r>
            <a:endParaRPr lang="en-US" sz="4000" b="1" dirty="0"/>
          </a:p>
        </p:txBody>
      </p:sp>
      <p:sp>
        <p:nvSpPr>
          <p:cNvPr id="6" name="TextBox 5">
            <a:extLst>
              <a:ext uri="{FF2B5EF4-FFF2-40B4-BE49-F238E27FC236}">
                <a16:creationId xmlns:a16="http://schemas.microsoft.com/office/drawing/2014/main" id="{0FEC1109-1338-4A4C-9345-3E78AB3D285E}"/>
              </a:ext>
              <a:ext uri="{C183D7F6-B498-43B3-948B-1728B52AA6E4}">
                <adec:decorative xmlns:adec="http://schemas.microsoft.com/office/drawing/2017/decorative" val="1"/>
              </a:ext>
            </a:extLst>
          </p:cNvPr>
          <p:cNvSpPr txBox="1"/>
          <p:nvPr/>
        </p:nvSpPr>
        <p:spPr>
          <a:xfrm>
            <a:off x="428400" y="5968201"/>
            <a:ext cx="9173807" cy="369332"/>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*Several contaminant MCLs are lower then their respective PHGs</a:t>
            </a:r>
          </a:p>
        </p:txBody>
      </p:sp>
      <p:sp>
        <p:nvSpPr>
          <p:cNvPr id="10" name="TextBox 9">
            <a:extLst>
              <a:ext uri="{FF2B5EF4-FFF2-40B4-BE49-F238E27FC236}">
                <a16:creationId xmlns:a16="http://schemas.microsoft.com/office/drawing/2014/main" id="{97E7FE30-F520-B71E-398D-2096607E7AA6}"/>
              </a:ext>
            </a:extLst>
          </p:cNvPr>
          <p:cNvSpPr txBox="1"/>
          <p:nvPr/>
        </p:nvSpPr>
        <p:spPr>
          <a:xfrm>
            <a:off x="2266950" y="1630455"/>
            <a:ext cx="3056965"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ea typeface="Calibri"/>
                <a:cs typeface="Calibri"/>
              </a:rPr>
              <a:t>MCL</a:t>
            </a:r>
          </a:p>
          <a:p>
            <a:r>
              <a:rPr lang="en-US">
                <a:latin typeface="Arial"/>
                <a:ea typeface="Calibri"/>
                <a:cs typeface="Calibri"/>
              </a:rPr>
              <a:t>Drinking water standard</a:t>
            </a:r>
          </a:p>
        </p:txBody>
      </p:sp>
      <p:sp>
        <p:nvSpPr>
          <p:cNvPr id="18" name="TextBox 17">
            <a:extLst>
              <a:ext uri="{FF2B5EF4-FFF2-40B4-BE49-F238E27FC236}">
                <a16:creationId xmlns:a16="http://schemas.microsoft.com/office/drawing/2014/main" id="{0FB3FDF9-275D-47A1-90EE-1A6107DC9B61}"/>
              </a:ext>
              <a:ext uri="{C183D7F6-B498-43B3-948B-1728B52AA6E4}">
                <adec:decorative xmlns:adec="http://schemas.microsoft.com/office/drawing/2017/decorative" val="1"/>
              </a:ext>
            </a:extLst>
          </p:cNvPr>
          <p:cNvSpPr txBox="1"/>
          <p:nvPr/>
        </p:nvSpPr>
        <p:spPr>
          <a:xfrm>
            <a:off x="853997" y="1590115"/>
            <a:ext cx="905433" cy="461665"/>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solidFill>
                  <a:schemeClr val="bg1">
                    <a:lumMod val="65000"/>
                  </a:schemeClr>
                </a:solidFill>
                <a:latin typeface="Arial"/>
                <a:ea typeface="Calibri"/>
                <a:cs typeface="Calibri"/>
              </a:rPr>
              <a:t>DLR</a:t>
            </a:r>
          </a:p>
        </p:txBody>
      </p:sp>
      <p:sp>
        <p:nvSpPr>
          <p:cNvPr id="25" name="TextBox 24">
            <a:extLst>
              <a:ext uri="{FF2B5EF4-FFF2-40B4-BE49-F238E27FC236}">
                <a16:creationId xmlns:a16="http://schemas.microsoft.com/office/drawing/2014/main" id="{A51841B3-F43A-4DD5-977A-0B436CF7BCF6}"/>
              </a:ext>
              <a:ext uri="{C183D7F6-B498-43B3-948B-1728B52AA6E4}">
                <adec:decorative xmlns:adec="http://schemas.microsoft.com/office/drawing/2017/decorative" val="1"/>
              </a:ext>
            </a:extLst>
          </p:cNvPr>
          <p:cNvSpPr txBox="1"/>
          <p:nvPr/>
        </p:nvSpPr>
        <p:spPr>
          <a:xfrm>
            <a:off x="860333" y="2293338"/>
            <a:ext cx="905433" cy="461665"/>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solidFill>
                  <a:schemeClr val="bg1">
                    <a:lumMod val="65000"/>
                  </a:schemeClr>
                </a:solidFill>
                <a:latin typeface="Arial"/>
                <a:ea typeface="Calibri"/>
                <a:cs typeface="Calibri"/>
              </a:rPr>
              <a:t>DLR</a:t>
            </a:r>
          </a:p>
        </p:txBody>
      </p:sp>
      <p:sp>
        <p:nvSpPr>
          <p:cNvPr id="15" name="TextBox 14">
            <a:extLst>
              <a:ext uri="{FF2B5EF4-FFF2-40B4-BE49-F238E27FC236}">
                <a16:creationId xmlns:a16="http://schemas.microsoft.com/office/drawing/2014/main" id="{EEBC6FF9-164D-DB08-10AC-9351BC16625F}"/>
              </a:ext>
            </a:extLst>
          </p:cNvPr>
          <p:cNvSpPr txBox="1"/>
          <p:nvPr/>
        </p:nvSpPr>
        <p:spPr>
          <a:xfrm>
            <a:off x="2202103" y="3114406"/>
            <a:ext cx="3379693" cy="156966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latin typeface="Arial"/>
                <a:ea typeface="Calibri"/>
                <a:cs typeface="Calibri"/>
              </a:rPr>
              <a:t>PHG</a:t>
            </a:r>
          </a:p>
          <a:p>
            <a:r>
              <a:rPr lang="en-US" dirty="0">
                <a:latin typeface="Arial"/>
                <a:cs typeface="Calibri" panose="020F0502020204030204"/>
              </a:rPr>
              <a:t>Level </a:t>
            </a:r>
            <a:r>
              <a:rPr lang="en-US" dirty="0">
                <a:latin typeface="Arial"/>
                <a:cs typeface="Arial"/>
              </a:rPr>
              <a:t>of a contaminant in drinking water below which there is no known or expected risk to human health</a:t>
            </a:r>
            <a:r>
              <a:rPr lang="en-US" dirty="0">
                <a:latin typeface="Arial"/>
                <a:cs typeface="Calibri" panose="020F0502020204030204"/>
              </a:rPr>
              <a:t> </a:t>
            </a:r>
          </a:p>
        </p:txBody>
      </p:sp>
      <p:sp>
        <p:nvSpPr>
          <p:cNvPr id="26" name="TextBox 25">
            <a:extLst>
              <a:ext uri="{FF2B5EF4-FFF2-40B4-BE49-F238E27FC236}">
                <a16:creationId xmlns:a16="http://schemas.microsoft.com/office/drawing/2014/main" id="{F7E64E93-5594-4D7F-8A77-7095119C1DC2}"/>
              </a:ext>
              <a:ext uri="{C183D7F6-B498-43B3-948B-1728B52AA6E4}">
                <adec:decorative xmlns:adec="http://schemas.microsoft.com/office/drawing/2017/decorative" val="1"/>
              </a:ext>
            </a:extLst>
          </p:cNvPr>
          <p:cNvSpPr txBox="1"/>
          <p:nvPr/>
        </p:nvSpPr>
        <p:spPr>
          <a:xfrm>
            <a:off x="888679" y="3910825"/>
            <a:ext cx="905433" cy="461665"/>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solidFill>
                  <a:schemeClr val="bg1">
                    <a:lumMod val="65000"/>
                  </a:schemeClr>
                </a:solidFill>
                <a:latin typeface="Arial"/>
                <a:ea typeface="Calibri"/>
                <a:cs typeface="Calibri"/>
              </a:rPr>
              <a:t>DLR</a:t>
            </a:r>
          </a:p>
        </p:txBody>
      </p:sp>
      <p:sp>
        <p:nvSpPr>
          <p:cNvPr id="20" name="TextBox 19">
            <a:extLst>
              <a:ext uri="{FF2B5EF4-FFF2-40B4-BE49-F238E27FC236}">
                <a16:creationId xmlns:a16="http://schemas.microsoft.com/office/drawing/2014/main" id="{5C743FE1-76F7-D65B-E8AD-F4FB01BE6F44}"/>
              </a:ext>
            </a:extLst>
          </p:cNvPr>
          <p:cNvSpPr txBox="1"/>
          <p:nvPr/>
        </p:nvSpPr>
        <p:spPr>
          <a:xfrm>
            <a:off x="6799281" y="2025494"/>
            <a:ext cx="4545106" cy="1323439"/>
          </a:xfrm>
          <a:prstGeom prst="rect">
            <a:avLst/>
          </a:prstGeom>
          <a:solidFill>
            <a:schemeClr val="bg1"/>
          </a:solidFill>
          <a:ln w="28575">
            <a:solidFill>
              <a:srgbClr val="004E7D"/>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dirty="0">
                <a:latin typeface="Arial"/>
              </a:rPr>
              <a:t>DLRs above the PHG limit ability to evaluate technological feasibility of MCL revision and whether technology can achieve greater health protection</a:t>
            </a:r>
            <a:endParaRPr lang="en-US" sz="2000" dirty="0">
              <a:latin typeface="Arial"/>
              <a:cs typeface="Arial"/>
            </a:endParaRPr>
          </a:p>
        </p:txBody>
      </p:sp>
      <p:sp>
        <p:nvSpPr>
          <p:cNvPr id="13" name="TextBox 12">
            <a:extLst>
              <a:ext uri="{FF2B5EF4-FFF2-40B4-BE49-F238E27FC236}">
                <a16:creationId xmlns:a16="http://schemas.microsoft.com/office/drawing/2014/main" id="{869884BC-B71C-A0CE-0C27-6996E929D46B}"/>
              </a:ext>
              <a:ext uri="{C183D7F6-B498-43B3-948B-1728B52AA6E4}">
                <adec:decorative xmlns:adec="http://schemas.microsoft.com/office/drawing/2017/decorative" val="0"/>
              </a:ext>
            </a:extLst>
          </p:cNvPr>
          <p:cNvSpPr txBox="1"/>
          <p:nvPr/>
        </p:nvSpPr>
        <p:spPr>
          <a:xfrm>
            <a:off x="5975153" y="3772516"/>
            <a:ext cx="905433" cy="461665"/>
          </a:xfrm>
          <a:prstGeom prst="rect">
            <a:avLst/>
          </a:prstGeom>
          <a:noFill/>
          <a:ln>
            <a:no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dirty="0">
                <a:solidFill>
                  <a:srgbClr val="004E7D"/>
                </a:solidFill>
                <a:latin typeface="Arial"/>
                <a:ea typeface="Calibri"/>
                <a:cs typeface="Calibri"/>
              </a:rPr>
              <a:t>DLR</a:t>
            </a:r>
          </a:p>
        </p:txBody>
      </p:sp>
      <p:sp>
        <p:nvSpPr>
          <p:cNvPr id="14" name="TextBox 13">
            <a:extLst>
              <a:ext uri="{FF2B5EF4-FFF2-40B4-BE49-F238E27FC236}">
                <a16:creationId xmlns:a16="http://schemas.microsoft.com/office/drawing/2014/main" id="{8F20638E-3BE1-BAD7-64B8-C3B7CBD1F619}"/>
              </a:ext>
            </a:extLst>
          </p:cNvPr>
          <p:cNvSpPr txBox="1"/>
          <p:nvPr/>
        </p:nvSpPr>
        <p:spPr>
          <a:xfrm>
            <a:off x="5973711" y="4176936"/>
            <a:ext cx="336168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solidFill>
                  <a:srgbClr val="004E7D"/>
                </a:solidFill>
                <a:latin typeface="Arial"/>
                <a:ea typeface="Calibri"/>
                <a:cs typeface="Calibri"/>
              </a:rPr>
              <a:t>Minimum level at which finding must be reported</a:t>
            </a:r>
            <a:endParaRPr lang="en-US" b="1" dirty="0">
              <a:solidFill>
                <a:srgbClr val="004E7D"/>
              </a:solidFill>
            </a:endParaRPr>
          </a:p>
        </p:txBody>
      </p:sp>
      <p:sp>
        <p:nvSpPr>
          <p:cNvPr id="21" name="Right Brace 20">
            <a:extLst>
              <a:ext uri="{FF2B5EF4-FFF2-40B4-BE49-F238E27FC236}">
                <a16:creationId xmlns:a16="http://schemas.microsoft.com/office/drawing/2014/main" id="{823BA34F-C193-2467-00A0-9A4019D17DB1}"/>
              </a:ext>
              <a:ext uri="{C183D7F6-B498-43B3-948B-1728B52AA6E4}">
                <adec:decorative xmlns:adec="http://schemas.microsoft.com/office/drawing/2017/decorative" val="1"/>
              </a:ext>
            </a:extLst>
          </p:cNvPr>
          <p:cNvSpPr/>
          <p:nvPr/>
        </p:nvSpPr>
        <p:spPr>
          <a:xfrm>
            <a:off x="6098960" y="1770531"/>
            <a:ext cx="573739" cy="1461246"/>
          </a:xfrm>
          <a:prstGeom prst="rightBrace">
            <a:avLst/>
          </a:prstGeom>
          <a:ln w="28575">
            <a:solidFill>
              <a:srgbClr val="004E7D"/>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2" name="Straight Arrow Connector 1">
            <a:extLst>
              <a:ext uri="{FF2B5EF4-FFF2-40B4-BE49-F238E27FC236}">
                <a16:creationId xmlns:a16="http://schemas.microsoft.com/office/drawing/2014/main" id="{B900B35B-D518-A55A-7834-ED9A873745E4}"/>
              </a:ext>
              <a:ext uri="{C183D7F6-B498-43B3-948B-1728B52AA6E4}">
                <adec:decorative xmlns:adec="http://schemas.microsoft.com/office/drawing/2017/decorative" val="1"/>
              </a:ext>
            </a:extLst>
          </p:cNvPr>
          <p:cNvCxnSpPr/>
          <p:nvPr/>
        </p:nvCxnSpPr>
        <p:spPr>
          <a:xfrm>
            <a:off x="5773271" y="1734669"/>
            <a:ext cx="8965" cy="3254190"/>
          </a:xfrm>
          <a:prstGeom prst="straightConnector1">
            <a:avLst/>
          </a:prstGeom>
          <a:ln w="28575">
            <a:solidFill>
              <a:srgbClr val="004E7D"/>
            </a:solidFill>
            <a:prstDash val="sysDot"/>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3" name="Straight Arrow Connector 2">
            <a:extLst>
              <a:ext uri="{FF2B5EF4-FFF2-40B4-BE49-F238E27FC236}">
                <a16:creationId xmlns:a16="http://schemas.microsoft.com/office/drawing/2014/main" id="{4449FE23-5BD5-9B0A-FEC9-126F76796B0E}"/>
              </a:ext>
              <a:ext uri="{C183D7F6-B498-43B3-948B-1728B52AA6E4}">
                <adec:decorative xmlns:adec="http://schemas.microsoft.com/office/drawing/2017/decorative" val="1"/>
              </a:ext>
            </a:extLst>
          </p:cNvPr>
          <p:cNvCxnSpPr/>
          <p:nvPr/>
        </p:nvCxnSpPr>
        <p:spPr>
          <a:xfrm>
            <a:off x="1891553" y="1510553"/>
            <a:ext cx="8965" cy="3585881"/>
          </a:xfrm>
          <a:prstGeom prst="straightConnector1">
            <a:avLst/>
          </a:prstGeom>
          <a:ln w="28575">
            <a:solidFill>
              <a:schemeClr val="tx1"/>
            </a:solidFill>
          </a:ln>
        </p:spPr>
        <p:style>
          <a:lnRef idx="1">
            <a:schemeClr val="dk1"/>
          </a:lnRef>
          <a:fillRef idx="0">
            <a:schemeClr val="dk1"/>
          </a:fillRef>
          <a:effectRef idx="0">
            <a:schemeClr val="dk1"/>
          </a:effectRef>
          <a:fontRef idx="minor">
            <a:schemeClr val="tx1"/>
          </a:fontRef>
        </p:style>
      </p:cxnSp>
      <p:cxnSp>
        <p:nvCxnSpPr>
          <p:cNvPr id="5" name="Straight Arrow Connector 4">
            <a:extLst>
              <a:ext uri="{FF2B5EF4-FFF2-40B4-BE49-F238E27FC236}">
                <a16:creationId xmlns:a16="http://schemas.microsoft.com/office/drawing/2014/main" id="{44D71F13-C40B-1AA5-0711-A92A1AB7A7FB}"/>
              </a:ext>
              <a:ext uri="{C183D7F6-B498-43B3-948B-1728B52AA6E4}">
                <adec:decorative xmlns:adec="http://schemas.microsoft.com/office/drawing/2017/decorative" val="1"/>
              </a:ext>
            </a:extLst>
          </p:cNvPr>
          <p:cNvCxnSpPr/>
          <p:nvPr/>
        </p:nvCxnSpPr>
        <p:spPr>
          <a:xfrm>
            <a:off x="1666875" y="1814792"/>
            <a:ext cx="466167" cy="0"/>
          </a:xfrm>
          <a:prstGeom prst="straightConnector1">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4434768D-9811-20F2-1329-DBE5246875D6}"/>
              </a:ext>
              <a:ext uri="{C183D7F6-B498-43B3-948B-1728B52AA6E4}">
                <adec:decorative xmlns:adec="http://schemas.microsoft.com/office/drawing/2017/decorative" val="1"/>
              </a:ext>
            </a:extLst>
          </p:cNvPr>
          <p:cNvCxnSpPr>
            <a:cxnSpLocks/>
          </p:cNvCxnSpPr>
          <p:nvPr/>
        </p:nvCxnSpPr>
        <p:spPr>
          <a:xfrm>
            <a:off x="1666875" y="3347756"/>
            <a:ext cx="493061" cy="0"/>
          </a:xfrm>
          <a:prstGeom prst="straightConnector1">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4CDA3E51-D93B-CA47-1F57-088B63F63B61}"/>
              </a:ext>
              <a:ext uri="{C183D7F6-B498-43B3-948B-1728B52AA6E4}">
                <adec:decorative xmlns:adec="http://schemas.microsoft.com/office/drawing/2017/decorative" val="1"/>
              </a:ext>
            </a:extLst>
          </p:cNvPr>
          <p:cNvCxnSpPr>
            <a:cxnSpLocks/>
          </p:cNvCxnSpPr>
          <p:nvPr/>
        </p:nvCxnSpPr>
        <p:spPr>
          <a:xfrm>
            <a:off x="1666874" y="4145615"/>
            <a:ext cx="493061" cy="0"/>
          </a:xfrm>
          <a:prstGeom prst="straightConnector1">
            <a:avLst/>
          </a:prstGeom>
          <a:ln w="38100">
            <a:solidFill>
              <a:srgbClr val="004E7D"/>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709E28C-34A6-4AFC-F614-98A4C8205034}"/>
              </a:ext>
              <a:ext uri="{C183D7F6-B498-43B3-948B-1728B52AA6E4}">
                <adec:decorative xmlns:adec="http://schemas.microsoft.com/office/drawing/2017/decorative" val="1"/>
              </a:ext>
            </a:extLst>
          </p:cNvPr>
          <p:cNvCxnSpPr>
            <a:cxnSpLocks/>
          </p:cNvCxnSpPr>
          <p:nvPr/>
        </p:nvCxnSpPr>
        <p:spPr>
          <a:xfrm>
            <a:off x="1639980" y="2540933"/>
            <a:ext cx="493061" cy="0"/>
          </a:xfrm>
          <a:prstGeom prst="straightConnector1">
            <a:avLst/>
          </a:prstGeom>
          <a:ln w="38100">
            <a:solidFill>
              <a:srgbClr val="004E7D"/>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9C0B6CAA-5376-B110-D932-0761706AC139}"/>
              </a:ext>
              <a:ext uri="{C183D7F6-B498-43B3-948B-1728B52AA6E4}">
                <adec:decorative xmlns:adec="http://schemas.microsoft.com/office/drawing/2017/decorative" val="1"/>
              </a:ext>
            </a:extLst>
          </p:cNvPr>
          <p:cNvCxnSpPr>
            <a:cxnSpLocks/>
          </p:cNvCxnSpPr>
          <p:nvPr/>
        </p:nvCxnSpPr>
        <p:spPr>
          <a:xfrm>
            <a:off x="1666874" y="1859615"/>
            <a:ext cx="493061" cy="0"/>
          </a:xfrm>
          <a:prstGeom prst="straightConnector1">
            <a:avLst/>
          </a:prstGeom>
          <a:ln w="38100">
            <a:solidFill>
              <a:srgbClr val="004E7D"/>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1608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33FEF-B60C-4BC0-BAED-945082053CBD}"/>
              </a:ext>
            </a:extLst>
          </p:cNvPr>
          <p:cNvSpPr>
            <a:spLocks noGrp="1"/>
          </p:cNvSpPr>
          <p:nvPr>
            <p:ph type="title"/>
          </p:nvPr>
        </p:nvSpPr>
        <p:spPr>
          <a:xfrm>
            <a:off x="620111" y="440167"/>
            <a:ext cx="11122572" cy="1325563"/>
          </a:xfrm>
        </p:spPr>
        <p:txBody>
          <a:bodyPr/>
          <a:lstStyle/>
          <a:p>
            <a:pPr algn="ctr"/>
            <a:r>
              <a:rPr lang="en-US" b="1" dirty="0">
                <a:solidFill>
                  <a:srgbClr val="004E7D"/>
                </a:solidFill>
                <a:latin typeface="Arial"/>
                <a:cs typeface="Arial"/>
              </a:rPr>
              <a:t>How is the level of an MCL determined?</a:t>
            </a:r>
            <a:endParaRPr lang="en-US" b="1" dirty="0">
              <a:solidFill>
                <a:srgbClr val="004E7D"/>
              </a:solidFill>
            </a:endParaRPr>
          </a:p>
        </p:txBody>
      </p:sp>
      <p:sp>
        <p:nvSpPr>
          <p:cNvPr id="4" name="Slide Number Placeholder 3">
            <a:extLst>
              <a:ext uri="{FF2B5EF4-FFF2-40B4-BE49-F238E27FC236}">
                <a16:creationId xmlns:a16="http://schemas.microsoft.com/office/drawing/2014/main" id="{80DD6B54-23AD-4C99-A62D-44A8D2AFA790}"/>
              </a:ext>
              <a:ext uri="{C183D7F6-B498-43B3-948B-1728B52AA6E4}">
                <adec:decorative xmlns:adec="http://schemas.microsoft.com/office/drawing/2017/decorative" val="1"/>
              </a:ext>
            </a:extLst>
          </p:cNvPr>
          <p:cNvSpPr>
            <a:spLocks noGrp="1"/>
          </p:cNvSpPr>
          <p:nvPr>
            <p:ph type="sldNum" sz="quarter" idx="4"/>
          </p:nvPr>
        </p:nvSpPr>
        <p:spPr/>
        <p:txBody>
          <a:bodyPr/>
          <a:lstStyle/>
          <a:p>
            <a:fld id="{A15CFC30-E45D-4431-B46B-489B270F7815}" type="slidenum">
              <a:rPr lang="en-US" smtClean="0"/>
              <a:pPr/>
              <a:t>13</a:t>
            </a:fld>
            <a:endParaRPr lang="en-US"/>
          </a:p>
        </p:txBody>
      </p:sp>
      <p:sp>
        <p:nvSpPr>
          <p:cNvPr id="10" name="Rectangle 9">
            <a:extLst>
              <a:ext uri="{FF2B5EF4-FFF2-40B4-BE49-F238E27FC236}">
                <a16:creationId xmlns:a16="http://schemas.microsoft.com/office/drawing/2014/main" id="{FE9C5354-5372-4227-9B32-B6BD63300184}"/>
              </a:ext>
            </a:extLst>
          </p:cNvPr>
          <p:cNvSpPr/>
          <p:nvPr/>
        </p:nvSpPr>
        <p:spPr>
          <a:xfrm>
            <a:off x="1465792" y="2268823"/>
            <a:ext cx="7730836" cy="2677656"/>
          </a:xfrm>
          <a:prstGeom prst="rect">
            <a:avLst/>
          </a:prstGeom>
        </p:spPr>
        <p:txBody>
          <a:bodyPr wrap="square">
            <a:spAutoFit/>
          </a:bodyPr>
          <a:lstStyle/>
          <a:p>
            <a:pPr algn="ctr"/>
            <a:r>
              <a:rPr lang="en-US" sz="2800" dirty="0">
                <a:latin typeface="Arial"/>
                <a:cs typeface="Arial"/>
              </a:rPr>
              <a:t>Step 1: What level can we measure to?</a:t>
            </a:r>
          </a:p>
          <a:p>
            <a:pPr algn="ctr"/>
            <a:endParaRPr lang="en-US" sz="2800" dirty="0">
              <a:latin typeface="Arial"/>
              <a:cs typeface="Arial"/>
            </a:endParaRPr>
          </a:p>
          <a:p>
            <a:pPr algn="ctr"/>
            <a:r>
              <a:rPr lang="en-US" sz="2800" dirty="0">
                <a:latin typeface="Arial"/>
                <a:cs typeface="Arial"/>
              </a:rPr>
              <a:t>Step 2: What level can we treat to?</a:t>
            </a:r>
          </a:p>
          <a:p>
            <a:pPr algn="ctr"/>
            <a:endParaRPr lang="en-US" sz="2800" dirty="0">
              <a:latin typeface="Arial"/>
              <a:cs typeface="Arial"/>
            </a:endParaRPr>
          </a:p>
          <a:p>
            <a:pPr algn="ctr"/>
            <a:endParaRPr lang="en-US" sz="2800" dirty="0">
              <a:latin typeface="Arial"/>
              <a:cs typeface="Arial"/>
            </a:endParaRPr>
          </a:p>
          <a:p>
            <a:pPr algn="ctr"/>
            <a:r>
              <a:rPr lang="en-US" sz="2800" dirty="0">
                <a:latin typeface="Arial"/>
                <a:cs typeface="Arial"/>
              </a:rPr>
              <a:t>Step 3: What treatment level can we pay for?</a:t>
            </a:r>
            <a:endParaRPr lang="en-US" sz="2800" dirty="0"/>
          </a:p>
        </p:txBody>
      </p:sp>
      <p:sp>
        <p:nvSpPr>
          <p:cNvPr id="5" name="Right Brace 4" descr="Bracket grouping steps 1 (What level can we measure to?) and 2 (What level can we treat to?) as technological feasibility.  " title="Technological Feasibility Bracket">
            <a:extLst>
              <a:ext uri="{FF2B5EF4-FFF2-40B4-BE49-F238E27FC236}">
                <a16:creationId xmlns:a16="http://schemas.microsoft.com/office/drawing/2014/main" id="{4EF5E881-6620-4C41-B655-7C6D6961F898}"/>
              </a:ext>
            </a:extLst>
          </p:cNvPr>
          <p:cNvSpPr/>
          <p:nvPr/>
        </p:nvSpPr>
        <p:spPr>
          <a:xfrm>
            <a:off x="9196628" y="2203770"/>
            <a:ext cx="480224" cy="1638026"/>
          </a:xfrm>
          <a:prstGeom prst="rightBrace">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a:extLst>
              <a:ext uri="{FF2B5EF4-FFF2-40B4-BE49-F238E27FC236}">
                <a16:creationId xmlns:a16="http://schemas.microsoft.com/office/drawing/2014/main" id="{871B0106-FD62-4341-8CF2-2B1BADA8F4F2}"/>
              </a:ext>
            </a:extLst>
          </p:cNvPr>
          <p:cNvSpPr txBox="1"/>
          <p:nvPr/>
        </p:nvSpPr>
        <p:spPr>
          <a:xfrm>
            <a:off x="9871199" y="2661388"/>
            <a:ext cx="2026153" cy="646331"/>
          </a:xfrm>
          <a:prstGeom prst="rect">
            <a:avLst/>
          </a:prstGeom>
          <a:noFill/>
        </p:spPr>
        <p:txBody>
          <a:bodyPr wrap="square" lIns="91440" tIns="45720" rIns="91440" bIns="45720" rtlCol="0" anchor="t">
            <a:spAutoFit/>
          </a:bodyPr>
          <a:lstStyle/>
          <a:p>
            <a:r>
              <a:rPr lang="en-US" i="1" dirty="0">
                <a:latin typeface="Arial"/>
                <a:cs typeface="Arial"/>
              </a:rPr>
              <a:t>Technological Feasibility</a:t>
            </a:r>
          </a:p>
        </p:txBody>
      </p:sp>
      <p:sp>
        <p:nvSpPr>
          <p:cNvPr id="6" name="Right Brace 5" descr="Bracket connecting Step 3 (What treatment can we pay for?) to the consideration of economic feasibility. " title="Economic Feasibility Bracket">
            <a:extLst>
              <a:ext uri="{FF2B5EF4-FFF2-40B4-BE49-F238E27FC236}">
                <a16:creationId xmlns:a16="http://schemas.microsoft.com/office/drawing/2014/main" id="{E1735C36-3138-4DA0-8574-7ACD7E074923}"/>
              </a:ext>
            </a:extLst>
          </p:cNvPr>
          <p:cNvSpPr/>
          <p:nvPr/>
        </p:nvSpPr>
        <p:spPr>
          <a:xfrm>
            <a:off x="9612165" y="4341721"/>
            <a:ext cx="433078" cy="519729"/>
          </a:xfrm>
          <a:prstGeom prst="rightBrace">
            <a:avLst>
              <a:gd name="adj1" fmla="val 8333"/>
              <a:gd name="adj2" fmla="val 47686"/>
            </a:avLst>
          </a:prstGeom>
          <a:ln w="381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8" name="TextBox 7">
            <a:extLst>
              <a:ext uri="{FF2B5EF4-FFF2-40B4-BE49-F238E27FC236}">
                <a16:creationId xmlns:a16="http://schemas.microsoft.com/office/drawing/2014/main" id="{0248318A-A92F-45EE-A13A-FE24C6304526}"/>
              </a:ext>
            </a:extLst>
          </p:cNvPr>
          <p:cNvSpPr txBox="1"/>
          <p:nvPr/>
        </p:nvSpPr>
        <p:spPr>
          <a:xfrm>
            <a:off x="10188201" y="4300148"/>
            <a:ext cx="1243321" cy="646331"/>
          </a:xfrm>
          <a:prstGeom prst="rect">
            <a:avLst/>
          </a:prstGeom>
          <a:noFill/>
        </p:spPr>
        <p:txBody>
          <a:bodyPr wrap="square" lIns="91440" tIns="45720" rIns="91440" bIns="45720" rtlCol="0" anchor="t">
            <a:spAutoFit/>
          </a:bodyPr>
          <a:lstStyle/>
          <a:p>
            <a:r>
              <a:rPr lang="en-US" i="1" dirty="0">
                <a:latin typeface="Arial"/>
                <a:cs typeface="Arial"/>
              </a:rPr>
              <a:t>Economic Feasibility</a:t>
            </a:r>
          </a:p>
        </p:txBody>
      </p:sp>
    </p:spTree>
    <p:extLst>
      <p:ext uri="{BB962C8B-B14F-4D97-AF65-F5344CB8AC3E}">
        <p14:creationId xmlns:p14="http://schemas.microsoft.com/office/powerpoint/2010/main" val="26465179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33FEF-B60C-4BC0-BAED-945082053CBD}"/>
              </a:ext>
            </a:extLst>
          </p:cNvPr>
          <p:cNvSpPr>
            <a:spLocks noGrp="1"/>
          </p:cNvSpPr>
          <p:nvPr>
            <p:ph type="title"/>
          </p:nvPr>
        </p:nvSpPr>
        <p:spPr>
          <a:xfrm>
            <a:off x="838200" y="365125"/>
            <a:ext cx="10515600" cy="1325563"/>
          </a:xfrm>
        </p:spPr>
        <p:txBody>
          <a:bodyPr/>
          <a:lstStyle/>
          <a:p>
            <a:pPr algn="ctr"/>
            <a:r>
              <a:rPr lang="en-US" b="1" dirty="0">
                <a:solidFill>
                  <a:srgbClr val="004E7D"/>
                </a:solidFill>
                <a:latin typeface="Arial"/>
                <a:cs typeface="Arial"/>
              </a:rPr>
              <a:t>Technological Feasibility</a:t>
            </a:r>
            <a:endParaRPr lang="en-US" dirty="0">
              <a:solidFill>
                <a:srgbClr val="004E7D"/>
              </a:solidFill>
            </a:endParaRPr>
          </a:p>
        </p:txBody>
      </p:sp>
      <p:sp>
        <p:nvSpPr>
          <p:cNvPr id="3" name="Text Placeholder 2">
            <a:extLst>
              <a:ext uri="{FF2B5EF4-FFF2-40B4-BE49-F238E27FC236}">
                <a16:creationId xmlns:a16="http://schemas.microsoft.com/office/drawing/2014/main" id="{49A72615-F09A-4E7B-85B7-F5009AD57812}"/>
              </a:ext>
            </a:extLst>
          </p:cNvPr>
          <p:cNvSpPr>
            <a:spLocks noGrp="1"/>
          </p:cNvSpPr>
          <p:nvPr>
            <p:ph type="body" sz="quarter" idx="11"/>
          </p:nvPr>
        </p:nvSpPr>
        <p:spPr>
          <a:xfrm>
            <a:off x="838200" y="2148839"/>
            <a:ext cx="10515600" cy="3127455"/>
          </a:xfrm>
        </p:spPr>
        <p:txBody>
          <a:bodyPr vert="horz" lIns="91440" tIns="45720" rIns="91440" bIns="45720" rtlCol="0" anchor="t">
            <a:normAutofit/>
          </a:bodyPr>
          <a:lstStyle/>
          <a:p>
            <a:pPr marL="457200" indent="-457200"/>
            <a:r>
              <a:rPr lang="en-US" sz="2400" dirty="0">
                <a:latin typeface="Arial"/>
                <a:cs typeface="Arial"/>
              </a:rPr>
              <a:t>Health and Safety Code section 116365 – set MCL as close to the PHG as technologically and economically feasible</a:t>
            </a:r>
          </a:p>
          <a:p>
            <a:pPr marL="457200" indent="-457200"/>
            <a:r>
              <a:rPr lang="en-US" sz="2400" dirty="0">
                <a:latin typeface="Arial"/>
                <a:cs typeface="Arial"/>
              </a:rPr>
              <a:t>Analytical methods able to detect to at least at the proposed DLR while maintaining target spike recovery range</a:t>
            </a:r>
            <a:endParaRPr lang="en-US" sz="2400" dirty="0"/>
          </a:p>
          <a:p>
            <a:pPr marL="457200" indent="-457200"/>
            <a:r>
              <a:rPr lang="en-US" sz="2400" dirty="0">
                <a:latin typeface="Arial"/>
                <a:cs typeface="Arial"/>
              </a:rPr>
              <a:t>Adequate laboratory capacity available</a:t>
            </a:r>
          </a:p>
          <a:p>
            <a:pPr lvl="1">
              <a:buFont typeface="Wingdings" panose="05000000000000000000" pitchFamily="2" charset="2"/>
              <a:buChar char="Ø"/>
            </a:pPr>
            <a:r>
              <a:rPr lang="en-US" dirty="0">
                <a:latin typeface="Arial"/>
                <a:cs typeface="Arial"/>
              </a:rPr>
              <a:t>e.g., How many laboratory can achieve the proposed DLR? What is their volume of samples analyzed statewide? Where are the laboratories located?</a:t>
            </a:r>
          </a:p>
          <a:p>
            <a:pPr marL="457200" lvl="1" indent="0">
              <a:buNone/>
            </a:pPr>
            <a:endParaRPr lang="en-US" dirty="0">
              <a:latin typeface="Arial"/>
              <a:cs typeface="Arial"/>
            </a:endParaRPr>
          </a:p>
          <a:p>
            <a:endParaRPr lang="en-US" sz="2800" dirty="0">
              <a:latin typeface="Arial"/>
              <a:cs typeface="Arial"/>
            </a:endParaRPr>
          </a:p>
          <a:p>
            <a:endParaRPr lang="en-US" dirty="0">
              <a:latin typeface="Arial"/>
              <a:cs typeface="Arial"/>
            </a:endParaRPr>
          </a:p>
        </p:txBody>
      </p:sp>
      <p:sp>
        <p:nvSpPr>
          <p:cNvPr id="4" name="Slide Number Placeholder 3">
            <a:extLst>
              <a:ext uri="{FF2B5EF4-FFF2-40B4-BE49-F238E27FC236}">
                <a16:creationId xmlns:a16="http://schemas.microsoft.com/office/drawing/2014/main" id="{80DD6B54-23AD-4C99-A62D-44A8D2AFA790}"/>
              </a:ext>
            </a:extLst>
          </p:cNvPr>
          <p:cNvSpPr>
            <a:spLocks noGrp="1"/>
          </p:cNvSpPr>
          <p:nvPr>
            <p:ph type="sldNum" sz="quarter" idx="4"/>
          </p:nvPr>
        </p:nvSpPr>
        <p:spPr/>
        <p:txBody>
          <a:bodyPr/>
          <a:lstStyle/>
          <a:p>
            <a:fld id="{A15CFC30-E45D-4431-B46B-489B270F7815}" type="slidenum">
              <a:rPr lang="en-US" smtClean="0"/>
              <a:pPr/>
              <a:t>14</a:t>
            </a:fld>
            <a:endParaRPr lang="en-US"/>
          </a:p>
        </p:txBody>
      </p:sp>
    </p:spTree>
    <p:extLst>
      <p:ext uri="{BB962C8B-B14F-4D97-AF65-F5344CB8AC3E}">
        <p14:creationId xmlns:p14="http://schemas.microsoft.com/office/powerpoint/2010/main" val="39238906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EB96073-393E-B011-A68E-8BB97F0A7F7B}"/>
              </a:ext>
            </a:extLst>
          </p:cNvPr>
          <p:cNvSpPr>
            <a:spLocks noGrp="1"/>
          </p:cNvSpPr>
          <p:nvPr>
            <p:ph type="sldNum" sz="quarter" idx="4"/>
          </p:nvPr>
        </p:nvSpPr>
        <p:spPr/>
        <p:txBody>
          <a:bodyPr/>
          <a:lstStyle/>
          <a:p>
            <a:fld id="{A15CFC30-E45D-4431-B46B-489B270F7815}" type="slidenum">
              <a:rPr lang="en-US" smtClean="0"/>
              <a:pPr/>
              <a:t>15</a:t>
            </a:fld>
            <a:endParaRPr lang="en-US"/>
          </a:p>
        </p:txBody>
      </p:sp>
      <p:sp>
        <p:nvSpPr>
          <p:cNvPr id="6" name="Title 1">
            <a:extLst>
              <a:ext uri="{FF2B5EF4-FFF2-40B4-BE49-F238E27FC236}">
                <a16:creationId xmlns:a16="http://schemas.microsoft.com/office/drawing/2014/main" id="{51F46D63-033D-A62C-360A-BD7DBE38049E}"/>
              </a:ext>
            </a:extLst>
          </p:cNvPr>
          <p:cNvSpPr>
            <a:spLocks noGrp="1"/>
          </p:cNvSpPr>
          <p:nvPr>
            <p:ph type="title"/>
          </p:nvPr>
        </p:nvSpPr>
        <p:spPr>
          <a:xfrm>
            <a:off x="605074" y="182562"/>
            <a:ext cx="11162581" cy="826742"/>
          </a:xfrm>
        </p:spPr>
        <p:txBody>
          <a:bodyPr/>
          <a:lstStyle/>
          <a:p>
            <a:pPr algn="ctr"/>
            <a:r>
              <a:rPr lang="en-US" b="1" dirty="0">
                <a:solidFill>
                  <a:srgbClr val="004E7D"/>
                </a:solidFill>
                <a:latin typeface="Arial"/>
                <a:cs typeface="Arial"/>
              </a:rPr>
              <a:t>Metals Summary</a:t>
            </a:r>
            <a:endParaRPr lang="en-US" b="1" dirty="0">
              <a:solidFill>
                <a:srgbClr val="004E7D"/>
              </a:solidFill>
            </a:endParaRPr>
          </a:p>
        </p:txBody>
      </p:sp>
      <p:graphicFrame>
        <p:nvGraphicFramePr>
          <p:cNvPr id="8" name="Table 7">
            <a:extLst>
              <a:ext uri="{FF2B5EF4-FFF2-40B4-BE49-F238E27FC236}">
                <a16:creationId xmlns:a16="http://schemas.microsoft.com/office/drawing/2014/main" id="{668127A0-E12A-D400-D979-3D2A14AC677D}"/>
              </a:ext>
            </a:extLst>
          </p:cNvPr>
          <p:cNvGraphicFramePr>
            <a:graphicFrameLocks noGrp="1"/>
          </p:cNvGraphicFramePr>
          <p:nvPr>
            <p:extLst>
              <p:ext uri="{D42A27DB-BD31-4B8C-83A1-F6EECF244321}">
                <p14:modId xmlns:p14="http://schemas.microsoft.com/office/powerpoint/2010/main" val="2799016563"/>
              </p:ext>
            </p:extLst>
          </p:nvPr>
        </p:nvGraphicFramePr>
        <p:xfrm>
          <a:off x="1771243" y="945778"/>
          <a:ext cx="8470919" cy="4320324"/>
        </p:xfrm>
        <a:graphic>
          <a:graphicData uri="http://schemas.openxmlformats.org/drawingml/2006/table">
            <a:tbl>
              <a:tblPr firstRow="1" bandRow="1">
                <a:tableStyleId>{5C22544A-7EE6-4342-B048-85BDC9FD1C3A}</a:tableStyleId>
              </a:tblPr>
              <a:tblGrid>
                <a:gridCol w="2019821">
                  <a:extLst>
                    <a:ext uri="{9D8B030D-6E8A-4147-A177-3AD203B41FA5}">
                      <a16:colId xmlns:a16="http://schemas.microsoft.com/office/drawing/2014/main" val="1648462327"/>
                    </a:ext>
                  </a:extLst>
                </a:gridCol>
                <a:gridCol w="2150366">
                  <a:extLst>
                    <a:ext uri="{9D8B030D-6E8A-4147-A177-3AD203B41FA5}">
                      <a16:colId xmlns:a16="http://schemas.microsoft.com/office/drawing/2014/main" val="2483750301"/>
                    </a:ext>
                  </a:extLst>
                </a:gridCol>
                <a:gridCol w="2150366">
                  <a:extLst>
                    <a:ext uri="{9D8B030D-6E8A-4147-A177-3AD203B41FA5}">
                      <a16:colId xmlns:a16="http://schemas.microsoft.com/office/drawing/2014/main" val="3393445194"/>
                    </a:ext>
                  </a:extLst>
                </a:gridCol>
                <a:gridCol w="2150366">
                  <a:extLst>
                    <a:ext uri="{9D8B030D-6E8A-4147-A177-3AD203B41FA5}">
                      <a16:colId xmlns:a16="http://schemas.microsoft.com/office/drawing/2014/main" val="1989995380"/>
                    </a:ext>
                  </a:extLst>
                </a:gridCol>
              </a:tblGrid>
              <a:tr h="360027">
                <a:tc>
                  <a:txBody>
                    <a:bodyPr/>
                    <a:lstStyle/>
                    <a:p>
                      <a:r>
                        <a:rPr lang="en-US" sz="1600" dirty="0">
                          <a:latin typeface="Arial"/>
                        </a:rPr>
                        <a:t>Contaminant</a:t>
                      </a:r>
                    </a:p>
                  </a:txBody>
                  <a:tcPr/>
                </a:tc>
                <a:tc>
                  <a:txBody>
                    <a:bodyPr/>
                    <a:lstStyle/>
                    <a:p>
                      <a:pPr lvl="0" algn="ctr">
                        <a:buNone/>
                      </a:pPr>
                      <a:r>
                        <a:rPr lang="en-US" sz="1600" dirty="0">
                          <a:latin typeface="Arial"/>
                        </a:rPr>
                        <a:t>MCL (</a:t>
                      </a:r>
                      <a:r>
                        <a:rPr lang="en-US" sz="1600" b="1" dirty="0">
                          <a:effectLst/>
                          <a:latin typeface="Arial"/>
                        </a:rPr>
                        <a:t>µg/L</a:t>
                      </a:r>
                      <a:r>
                        <a:rPr lang="en-US" sz="1600" dirty="0">
                          <a:latin typeface="Arial"/>
                        </a:rPr>
                        <a:t>)</a:t>
                      </a:r>
                    </a:p>
                  </a:txBody>
                  <a:tcPr/>
                </a:tc>
                <a:tc>
                  <a:txBody>
                    <a:bodyPr/>
                    <a:lstStyle/>
                    <a:p>
                      <a:pPr algn="ctr"/>
                      <a:r>
                        <a:rPr lang="en-US" sz="1600" dirty="0">
                          <a:latin typeface="Arial"/>
                        </a:rPr>
                        <a:t> DLR (</a:t>
                      </a:r>
                      <a:r>
                        <a:rPr lang="en-US" sz="1600" b="1" dirty="0">
                          <a:effectLst/>
                          <a:latin typeface="Arial"/>
                        </a:rPr>
                        <a:t>µg/L</a:t>
                      </a:r>
                      <a:r>
                        <a:rPr lang="en-US" sz="1600" dirty="0">
                          <a:latin typeface="Arial"/>
                        </a:rPr>
                        <a:t>)</a:t>
                      </a:r>
                    </a:p>
                  </a:txBody>
                  <a:tcPr/>
                </a:tc>
                <a:tc>
                  <a:txBody>
                    <a:bodyPr/>
                    <a:lstStyle/>
                    <a:p>
                      <a:pPr lvl="0" algn="ctr">
                        <a:buNone/>
                      </a:pPr>
                      <a:r>
                        <a:rPr lang="en-US" sz="1600" dirty="0">
                          <a:latin typeface="Arial"/>
                        </a:rPr>
                        <a:t> PHG (</a:t>
                      </a:r>
                      <a:r>
                        <a:rPr lang="en-US" sz="1600" b="1" dirty="0">
                          <a:effectLst/>
                          <a:latin typeface="Arial"/>
                        </a:rPr>
                        <a:t>µg/L</a:t>
                      </a:r>
                      <a:r>
                        <a:rPr lang="en-US" sz="1600" dirty="0">
                          <a:latin typeface="Arial"/>
                        </a:rPr>
                        <a:t>)</a:t>
                      </a:r>
                    </a:p>
                  </a:txBody>
                  <a:tcPr/>
                </a:tc>
                <a:extLst>
                  <a:ext uri="{0D108BD9-81ED-4DB2-BD59-A6C34878D82A}">
                    <a16:rowId xmlns:a16="http://schemas.microsoft.com/office/drawing/2014/main" val="2870181165"/>
                  </a:ext>
                </a:extLst>
              </a:tr>
              <a:tr h="360027">
                <a:tc>
                  <a:txBody>
                    <a:bodyPr/>
                    <a:lstStyle/>
                    <a:p>
                      <a:r>
                        <a:rPr lang="en-US" sz="1600" b="0" dirty="0">
                          <a:latin typeface="Arial"/>
                        </a:rPr>
                        <a:t>Arsenic </a:t>
                      </a:r>
                    </a:p>
                  </a:txBody>
                  <a:tcPr/>
                </a:tc>
                <a:tc>
                  <a:txBody>
                    <a:bodyPr/>
                    <a:lstStyle/>
                    <a:p>
                      <a:pPr lvl="0" algn="ctr">
                        <a:buNone/>
                      </a:pPr>
                      <a:r>
                        <a:rPr lang="en-US" sz="1600" b="0" dirty="0">
                          <a:latin typeface="Arial"/>
                        </a:rPr>
                        <a:t>10</a:t>
                      </a:r>
                    </a:p>
                  </a:txBody>
                  <a:tcPr/>
                </a:tc>
                <a:tc>
                  <a:txBody>
                    <a:bodyPr/>
                    <a:lstStyle/>
                    <a:p>
                      <a:pPr algn="ctr"/>
                      <a:r>
                        <a:rPr lang="en-US" sz="1600" b="0" dirty="0">
                          <a:latin typeface="Arial"/>
                        </a:rPr>
                        <a:t>2</a:t>
                      </a:r>
                    </a:p>
                  </a:txBody>
                  <a:tcPr/>
                </a:tc>
                <a:tc>
                  <a:txBody>
                    <a:bodyPr/>
                    <a:lstStyle/>
                    <a:p>
                      <a:pPr lvl="0" algn="ctr">
                        <a:buNone/>
                      </a:pPr>
                      <a:r>
                        <a:rPr lang="en-US" sz="1600" b="0" dirty="0">
                          <a:latin typeface="Arial"/>
                        </a:rPr>
                        <a:t>0.004</a:t>
                      </a:r>
                    </a:p>
                  </a:txBody>
                  <a:tcPr/>
                </a:tc>
                <a:extLst>
                  <a:ext uri="{0D108BD9-81ED-4DB2-BD59-A6C34878D82A}">
                    <a16:rowId xmlns:a16="http://schemas.microsoft.com/office/drawing/2014/main" val="992041026"/>
                  </a:ext>
                </a:extLst>
              </a:tr>
              <a:tr h="360027">
                <a:tc>
                  <a:txBody>
                    <a:bodyPr/>
                    <a:lstStyle/>
                    <a:p>
                      <a:r>
                        <a:rPr lang="en-US" sz="1600" b="0" dirty="0">
                          <a:latin typeface="Arial"/>
                        </a:rPr>
                        <a:t>Antimony</a:t>
                      </a:r>
                    </a:p>
                  </a:txBody>
                  <a:tcPr/>
                </a:tc>
                <a:tc>
                  <a:txBody>
                    <a:bodyPr/>
                    <a:lstStyle/>
                    <a:p>
                      <a:pPr lvl="0" algn="ctr">
                        <a:buNone/>
                      </a:pPr>
                      <a:r>
                        <a:rPr lang="en-US" sz="1600" b="0" dirty="0">
                          <a:latin typeface="Arial"/>
                        </a:rPr>
                        <a:t>6</a:t>
                      </a:r>
                    </a:p>
                  </a:txBody>
                  <a:tcPr/>
                </a:tc>
                <a:tc>
                  <a:txBody>
                    <a:bodyPr/>
                    <a:lstStyle/>
                    <a:p>
                      <a:pPr algn="ctr"/>
                      <a:r>
                        <a:rPr lang="en-US" sz="1600" b="0" dirty="0">
                          <a:latin typeface="Arial"/>
                        </a:rPr>
                        <a:t>6</a:t>
                      </a:r>
                    </a:p>
                  </a:txBody>
                  <a:tcPr/>
                </a:tc>
                <a:tc>
                  <a:txBody>
                    <a:bodyPr/>
                    <a:lstStyle/>
                    <a:p>
                      <a:pPr lvl="0" algn="ctr">
                        <a:buNone/>
                      </a:pPr>
                      <a:r>
                        <a:rPr lang="en-US" sz="1600" b="0" dirty="0">
                          <a:latin typeface="Arial"/>
                        </a:rPr>
                        <a:t>1</a:t>
                      </a:r>
                    </a:p>
                  </a:txBody>
                  <a:tcPr/>
                </a:tc>
                <a:extLst>
                  <a:ext uri="{0D108BD9-81ED-4DB2-BD59-A6C34878D82A}">
                    <a16:rowId xmlns:a16="http://schemas.microsoft.com/office/drawing/2014/main" val="1391170302"/>
                  </a:ext>
                </a:extLst>
              </a:tr>
              <a:tr h="360027">
                <a:tc>
                  <a:txBody>
                    <a:bodyPr/>
                    <a:lstStyle/>
                    <a:p>
                      <a:r>
                        <a:rPr lang="en-US" sz="1600" b="0" dirty="0">
                          <a:latin typeface="Arial"/>
                        </a:rPr>
                        <a:t>Beryllium</a:t>
                      </a:r>
                    </a:p>
                  </a:txBody>
                  <a:tcPr/>
                </a:tc>
                <a:tc>
                  <a:txBody>
                    <a:bodyPr/>
                    <a:lstStyle/>
                    <a:p>
                      <a:pPr lvl="0" algn="ctr">
                        <a:buNone/>
                      </a:pPr>
                      <a:r>
                        <a:rPr lang="en-US" sz="1600" b="0" dirty="0">
                          <a:latin typeface="Arial"/>
                        </a:rPr>
                        <a:t>4</a:t>
                      </a:r>
                    </a:p>
                  </a:txBody>
                  <a:tcPr/>
                </a:tc>
                <a:tc>
                  <a:txBody>
                    <a:bodyPr/>
                    <a:lstStyle/>
                    <a:p>
                      <a:pPr algn="ctr"/>
                      <a:r>
                        <a:rPr lang="en-US" sz="1600" b="0" dirty="0">
                          <a:latin typeface="Arial"/>
                        </a:rPr>
                        <a:t>1</a:t>
                      </a:r>
                    </a:p>
                  </a:txBody>
                  <a:tcPr/>
                </a:tc>
                <a:tc>
                  <a:txBody>
                    <a:bodyPr/>
                    <a:lstStyle/>
                    <a:p>
                      <a:pPr lvl="0" algn="ctr">
                        <a:buNone/>
                      </a:pPr>
                      <a:r>
                        <a:rPr lang="en-US" sz="1600" b="0" dirty="0">
                          <a:latin typeface="Arial"/>
                        </a:rPr>
                        <a:t>1</a:t>
                      </a:r>
                    </a:p>
                  </a:txBody>
                  <a:tcPr/>
                </a:tc>
                <a:extLst>
                  <a:ext uri="{0D108BD9-81ED-4DB2-BD59-A6C34878D82A}">
                    <a16:rowId xmlns:a16="http://schemas.microsoft.com/office/drawing/2014/main" val="4232319391"/>
                  </a:ext>
                </a:extLst>
              </a:tr>
              <a:tr h="360027">
                <a:tc>
                  <a:txBody>
                    <a:bodyPr/>
                    <a:lstStyle/>
                    <a:p>
                      <a:r>
                        <a:rPr lang="en-US" sz="1600" b="0" dirty="0">
                          <a:latin typeface="Arial"/>
                        </a:rPr>
                        <a:t>Cadmium</a:t>
                      </a:r>
                    </a:p>
                  </a:txBody>
                  <a:tcPr/>
                </a:tc>
                <a:tc>
                  <a:txBody>
                    <a:bodyPr/>
                    <a:lstStyle/>
                    <a:p>
                      <a:pPr lvl="0" algn="ctr">
                        <a:buNone/>
                      </a:pPr>
                      <a:r>
                        <a:rPr lang="en-US" sz="1600" b="0" dirty="0">
                          <a:latin typeface="Arial"/>
                        </a:rPr>
                        <a:t>5</a:t>
                      </a:r>
                    </a:p>
                  </a:txBody>
                  <a:tcPr/>
                </a:tc>
                <a:tc>
                  <a:txBody>
                    <a:bodyPr/>
                    <a:lstStyle/>
                    <a:p>
                      <a:pPr algn="ctr"/>
                      <a:r>
                        <a:rPr lang="en-US" sz="1600" b="0" dirty="0">
                          <a:latin typeface="Arial"/>
                        </a:rPr>
                        <a:t>1</a:t>
                      </a:r>
                    </a:p>
                  </a:txBody>
                  <a:tcPr/>
                </a:tc>
                <a:tc>
                  <a:txBody>
                    <a:bodyPr/>
                    <a:lstStyle/>
                    <a:p>
                      <a:pPr lvl="0" algn="ctr">
                        <a:buNone/>
                      </a:pPr>
                      <a:r>
                        <a:rPr lang="en-US" sz="1600" b="0" dirty="0">
                          <a:latin typeface="Arial"/>
                        </a:rPr>
                        <a:t>0.04</a:t>
                      </a:r>
                    </a:p>
                  </a:txBody>
                  <a:tcPr/>
                </a:tc>
                <a:extLst>
                  <a:ext uri="{0D108BD9-81ED-4DB2-BD59-A6C34878D82A}">
                    <a16:rowId xmlns:a16="http://schemas.microsoft.com/office/drawing/2014/main" val="2305878382"/>
                  </a:ext>
                </a:extLst>
              </a:tr>
              <a:tr h="360027">
                <a:tc>
                  <a:txBody>
                    <a:bodyPr/>
                    <a:lstStyle/>
                    <a:p>
                      <a:pPr lvl="0">
                        <a:buNone/>
                      </a:pPr>
                      <a:r>
                        <a:rPr lang="en-US" sz="1600" b="0" dirty="0">
                          <a:latin typeface="Arial"/>
                        </a:rPr>
                        <a:t>Mercury</a:t>
                      </a:r>
                    </a:p>
                  </a:txBody>
                  <a:tcPr/>
                </a:tc>
                <a:tc>
                  <a:txBody>
                    <a:bodyPr/>
                    <a:lstStyle/>
                    <a:p>
                      <a:pPr lvl="0" algn="ctr">
                        <a:buNone/>
                      </a:pPr>
                      <a:r>
                        <a:rPr lang="en-US" sz="1600" b="0" dirty="0">
                          <a:latin typeface="Arial"/>
                        </a:rPr>
                        <a:t>2</a:t>
                      </a:r>
                    </a:p>
                  </a:txBody>
                  <a:tcPr/>
                </a:tc>
                <a:tc>
                  <a:txBody>
                    <a:bodyPr/>
                    <a:lstStyle/>
                    <a:p>
                      <a:pPr lvl="0" algn="ctr">
                        <a:buNone/>
                      </a:pPr>
                      <a:r>
                        <a:rPr lang="en-US" sz="1600" b="0" dirty="0">
                          <a:latin typeface="Arial"/>
                        </a:rPr>
                        <a:t>1</a:t>
                      </a:r>
                    </a:p>
                  </a:txBody>
                  <a:tcPr/>
                </a:tc>
                <a:tc>
                  <a:txBody>
                    <a:bodyPr/>
                    <a:lstStyle/>
                    <a:p>
                      <a:pPr lvl="0" algn="ctr">
                        <a:buNone/>
                      </a:pPr>
                      <a:r>
                        <a:rPr lang="en-US" sz="1600" b="0" dirty="0">
                          <a:latin typeface="Arial"/>
                        </a:rPr>
                        <a:t>1.2</a:t>
                      </a:r>
                    </a:p>
                  </a:txBody>
                  <a:tcPr/>
                </a:tc>
                <a:extLst>
                  <a:ext uri="{0D108BD9-81ED-4DB2-BD59-A6C34878D82A}">
                    <a16:rowId xmlns:a16="http://schemas.microsoft.com/office/drawing/2014/main" val="681750578"/>
                  </a:ext>
                </a:extLst>
              </a:tr>
              <a:tr h="360027">
                <a:tc>
                  <a:txBody>
                    <a:bodyPr/>
                    <a:lstStyle/>
                    <a:p>
                      <a:pPr lvl="0">
                        <a:buNone/>
                      </a:pPr>
                      <a:r>
                        <a:rPr lang="en-US" sz="1600" b="0" dirty="0">
                          <a:latin typeface="Arial"/>
                        </a:rPr>
                        <a:t>Nickel</a:t>
                      </a:r>
                    </a:p>
                  </a:txBody>
                  <a:tcPr/>
                </a:tc>
                <a:tc>
                  <a:txBody>
                    <a:bodyPr/>
                    <a:lstStyle/>
                    <a:p>
                      <a:pPr lvl="0" algn="ctr">
                        <a:buNone/>
                      </a:pPr>
                      <a:r>
                        <a:rPr lang="en-US" sz="1600" b="0" dirty="0">
                          <a:latin typeface="Arial"/>
                        </a:rPr>
                        <a:t>100</a:t>
                      </a:r>
                    </a:p>
                  </a:txBody>
                  <a:tcPr/>
                </a:tc>
                <a:tc>
                  <a:txBody>
                    <a:bodyPr/>
                    <a:lstStyle/>
                    <a:p>
                      <a:pPr lvl="0" algn="ctr">
                        <a:buNone/>
                      </a:pPr>
                      <a:r>
                        <a:rPr lang="en-US" sz="1600" b="0" dirty="0">
                          <a:latin typeface="Arial"/>
                        </a:rPr>
                        <a:t>10</a:t>
                      </a:r>
                    </a:p>
                  </a:txBody>
                  <a:tcPr/>
                </a:tc>
                <a:tc>
                  <a:txBody>
                    <a:bodyPr/>
                    <a:lstStyle/>
                    <a:p>
                      <a:pPr lvl="0" algn="ctr">
                        <a:buNone/>
                      </a:pPr>
                      <a:r>
                        <a:rPr lang="en-US" sz="1600" b="0" dirty="0">
                          <a:latin typeface="Arial"/>
                        </a:rPr>
                        <a:t>12</a:t>
                      </a:r>
                    </a:p>
                  </a:txBody>
                  <a:tcPr/>
                </a:tc>
                <a:extLst>
                  <a:ext uri="{0D108BD9-81ED-4DB2-BD59-A6C34878D82A}">
                    <a16:rowId xmlns:a16="http://schemas.microsoft.com/office/drawing/2014/main" val="981042090"/>
                  </a:ext>
                </a:extLst>
              </a:tr>
              <a:tr h="360027">
                <a:tc>
                  <a:txBody>
                    <a:bodyPr/>
                    <a:lstStyle/>
                    <a:p>
                      <a:pPr lvl="0">
                        <a:buNone/>
                      </a:pPr>
                      <a:r>
                        <a:rPr lang="en-US" sz="1600" b="0" dirty="0">
                          <a:latin typeface="Arial"/>
                        </a:rPr>
                        <a:t>Thallium</a:t>
                      </a:r>
                    </a:p>
                  </a:txBody>
                  <a:tcPr/>
                </a:tc>
                <a:tc>
                  <a:txBody>
                    <a:bodyPr/>
                    <a:lstStyle/>
                    <a:p>
                      <a:pPr lvl="0" algn="ctr">
                        <a:buNone/>
                      </a:pPr>
                      <a:r>
                        <a:rPr lang="en-US" sz="1600" b="0" dirty="0">
                          <a:latin typeface="Arial"/>
                        </a:rPr>
                        <a:t>2</a:t>
                      </a:r>
                    </a:p>
                  </a:txBody>
                  <a:tcPr/>
                </a:tc>
                <a:tc>
                  <a:txBody>
                    <a:bodyPr/>
                    <a:lstStyle/>
                    <a:p>
                      <a:pPr lvl="0" algn="ctr">
                        <a:buNone/>
                      </a:pPr>
                      <a:r>
                        <a:rPr lang="en-US" sz="1600" b="0" dirty="0">
                          <a:latin typeface="Arial"/>
                        </a:rPr>
                        <a:t>1</a:t>
                      </a:r>
                    </a:p>
                  </a:txBody>
                  <a:tcPr/>
                </a:tc>
                <a:tc>
                  <a:txBody>
                    <a:bodyPr/>
                    <a:lstStyle/>
                    <a:p>
                      <a:pPr lvl="0" algn="ctr">
                        <a:buNone/>
                      </a:pPr>
                      <a:r>
                        <a:rPr lang="en-US" sz="1600" b="0" dirty="0">
                          <a:latin typeface="Arial"/>
                        </a:rPr>
                        <a:t>0.1</a:t>
                      </a:r>
                    </a:p>
                  </a:txBody>
                  <a:tcPr/>
                </a:tc>
                <a:extLst>
                  <a:ext uri="{0D108BD9-81ED-4DB2-BD59-A6C34878D82A}">
                    <a16:rowId xmlns:a16="http://schemas.microsoft.com/office/drawing/2014/main" val="732856727"/>
                  </a:ext>
                </a:extLst>
              </a:tr>
              <a:tr h="360027">
                <a:tc>
                  <a:txBody>
                    <a:bodyPr/>
                    <a:lstStyle/>
                    <a:p>
                      <a:pPr lvl="0">
                        <a:buNone/>
                      </a:pPr>
                      <a:r>
                        <a:rPr lang="en-US" sz="1600" b="0" dirty="0">
                          <a:latin typeface="Arial"/>
                        </a:rPr>
                        <a:t>Lead *</a:t>
                      </a:r>
                    </a:p>
                  </a:txBody>
                  <a:tcPr/>
                </a:tc>
                <a:tc>
                  <a:txBody>
                    <a:bodyPr/>
                    <a:lstStyle/>
                    <a:p>
                      <a:pPr lvl="0" algn="ctr">
                        <a:buNone/>
                      </a:pPr>
                      <a:r>
                        <a:rPr lang="en-US" sz="1600" b="0" dirty="0">
                          <a:latin typeface="Arial"/>
                        </a:rPr>
                        <a:t>15</a:t>
                      </a:r>
                    </a:p>
                  </a:txBody>
                  <a:tcPr/>
                </a:tc>
                <a:tc>
                  <a:txBody>
                    <a:bodyPr/>
                    <a:lstStyle/>
                    <a:p>
                      <a:pPr lvl="0" algn="ctr">
                        <a:buNone/>
                      </a:pPr>
                      <a:r>
                        <a:rPr lang="en-US" sz="1600" b="0" dirty="0">
                          <a:latin typeface="Arial"/>
                        </a:rPr>
                        <a:t>5</a:t>
                      </a:r>
                    </a:p>
                  </a:txBody>
                  <a:tcPr/>
                </a:tc>
                <a:tc>
                  <a:txBody>
                    <a:bodyPr/>
                    <a:lstStyle/>
                    <a:p>
                      <a:pPr lvl="0" algn="ctr">
                        <a:buNone/>
                      </a:pPr>
                      <a:r>
                        <a:rPr lang="en-US" sz="1600" b="0" dirty="0">
                          <a:latin typeface="Arial"/>
                        </a:rPr>
                        <a:t>0.2</a:t>
                      </a:r>
                    </a:p>
                  </a:txBody>
                  <a:tcPr/>
                </a:tc>
                <a:extLst>
                  <a:ext uri="{0D108BD9-81ED-4DB2-BD59-A6C34878D82A}">
                    <a16:rowId xmlns:a16="http://schemas.microsoft.com/office/drawing/2014/main" val="3662774196"/>
                  </a:ext>
                </a:extLst>
              </a:tr>
              <a:tr h="360027">
                <a:tc>
                  <a:txBody>
                    <a:bodyPr/>
                    <a:lstStyle/>
                    <a:p>
                      <a:pPr lvl="0">
                        <a:buNone/>
                      </a:pPr>
                      <a:r>
                        <a:rPr lang="en-US" sz="1600" b="0" dirty="0">
                          <a:latin typeface="Arial"/>
                        </a:rPr>
                        <a:t>Iron **</a:t>
                      </a:r>
                    </a:p>
                  </a:txBody>
                  <a:tcPr/>
                </a:tc>
                <a:tc>
                  <a:txBody>
                    <a:bodyPr/>
                    <a:lstStyle/>
                    <a:p>
                      <a:pPr lvl="0" algn="ctr">
                        <a:buNone/>
                      </a:pPr>
                      <a:r>
                        <a:rPr lang="en-US" sz="1600" b="0" dirty="0">
                          <a:latin typeface="Arial"/>
                        </a:rPr>
                        <a:t>300</a:t>
                      </a:r>
                    </a:p>
                  </a:txBody>
                  <a:tcPr/>
                </a:tc>
                <a:tc>
                  <a:txBody>
                    <a:bodyPr/>
                    <a:lstStyle/>
                    <a:p>
                      <a:pPr lvl="0" algn="ctr">
                        <a:buNone/>
                      </a:pPr>
                      <a:r>
                        <a:rPr lang="en-US" sz="1600" b="0" dirty="0">
                          <a:latin typeface="Arial"/>
                        </a:rPr>
                        <a:t>NA</a:t>
                      </a:r>
                    </a:p>
                  </a:txBody>
                  <a:tcPr/>
                </a:tc>
                <a:tc>
                  <a:txBody>
                    <a:bodyPr/>
                    <a:lstStyle/>
                    <a:p>
                      <a:pPr lvl="0" algn="ctr">
                        <a:buNone/>
                      </a:pPr>
                      <a:r>
                        <a:rPr lang="en-US" sz="1600" b="0" dirty="0">
                          <a:latin typeface="Arial"/>
                        </a:rPr>
                        <a:t>NA</a:t>
                      </a:r>
                    </a:p>
                  </a:txBody>
                  <a:tcPr/>
                </a:tc>
                <a:extLst>
                  <a:ext uri="{0D108BD9-81ED-4DB2-BD59-A6C34878D82A}">
                    <a16:rowId xmlns:a16="http://schemas.microsoft.com/office/drawing/2014/main" val="3142195523"/>
                  </a:ext>
                </a:extLst>
              </a:tr>
              <a:tr h="360027">
                <a:tc>
                  <a:txBody>
                    <a:bodyPr/>
                    <a:lstStyle/>
                    <a:p>
                      <a:pPr lvl="0">
                        <a:buNone/>
                      </a:pPr>
                      <a:r>
                        <a:rPr lang="en-US" sz="1600" b="0" dirty="0">
                          <a:latin typeface="Arial"/>
                        </a:rPr>
                        <a:t>Manganese ** </a:t>
                      </a:r>
                    </a:p>
                  </a:txBody>
                  <a:tcPr/>
                </a:tc>
                <a:tc>
                  <a:txBody>
                    <a:bodyPr/>
                    <a:lstStyle/>
                    <a:p>
                      <a:pPr lvl="0" algn="ctr">
                        <a:buNone/>
                      </a:pPr>
                      <a:r>
                        <a:rPr lang="en-US" sz="1600" b="0" dirty="0">
                          <a:latin typeface="Arial"/>
                        </a:rPr>
                        <a:t>50</a:t>
                      </a:r>
                    </a:p>
                  </a:txBody>
                  <a:tcPr/>
                </a:tc>
                <a:tc>
                  <a:txBody>
                    <a:bodyPr/>
                    <a:lstStyle/>
                    <a:p>
                      <a:pPr lvl="0" algn="ctr">
                        <a:buNone/>
                      </a:pPr>
                      <a:r>
                        <a:rPr lang="en-US" sz="1600" b="0" dirty="0">
                          <a:latin typeface="Arial"/>
                        </a:rPr>
                        <a:t>NA</a:t>
                      </a:r>
                    </a:p>
                  </a:txBody>
                  <a:tcPr/>
                </a:tc>
                <a:tc>
                  <a:txBody>
                    <a:bodyPr/>
                    <a:lstStyle/>
                    <a:p>
                      <a:pPr lvl="0" algn="ctr">
                        <a:buNone/>
                      </a:pPr>
                      <a:r>
                        <a:rPr lang="en-US" sz="1600" b="0" dirty="0">
                          <a:solidFill>
                            <a:schemeClr val="tx1"/>
                          </a:solidFill>
                          <a:latin typeface="Arial"/>
                        </a:rPr>
                        <a:t>NA</a:t>
                      </a:r>
                    </a:p>
                  </a:txBody>
                  <a:tcPr/>
                </a:tc>
                <a:extLst>
                  <a:ext uri="{0D108BD9-81ED-4DB2-BD59-A6C34878D82A}">
                    <a16:rowId xmlns:a16="http://schemas.microsoft.com/office/drawing/2014/main" val="2495159248"/>
                  </a:ext>
                </a:extLst>
              </a:tr>
              <a:tr h="360027">
                <a:tc>
                  <a:txBody>
                    <a:bodyPr/>
                    <a:lstStyle/>
                    <a:p>
                      <a:pPr lvl="0">
                        <a:buNone/>
                      </a:pPr>
                      <a:r>
                        <a:rPr lang="en-US" sz="1600" b="0" dirty="0">
                          <a:latin typeface="Arial"/>
                        </a:rPr>
                        <a:t>Zinc **</a:t>
                      </a:r>
                    </a:p>
                  </a:txBody>
                  <a:tcPr/>
                </a:tc>
                <a:tc>
                  <a:txBody>
                    <a:bodyPr/>
                    <a:lstStyle/>
                    <a:p>
                      <a:pPr lvl="0" algn="ctr">
                        <a:buNone/>
                      </a:pPr>
                      <a:r>
                        <a:rPr lang="en-US" sz="1600" b="0" dirty="0">
                          <a:latin typeface="Arial"/>
                        </a:rPr>
                        <a:t>5000</a:t>
                      </a:r>
                    </a:p>
                  </a:txBody>
                  <a:tcPr/>
                </a:tc>
                <a:tc>
                  <a:txBody>
                    <a:bodyPr/>
                    <a:lstStyle/>
                    <a:p>
                      <a:pPr lvl="0" algn="ctr">
                        <a:buNone/>
                      </a:pPr>
                      <a:r>
                        <a:rPr lang="en-US" sz="1600" b="0" dirty="0">
                          <a:latin typeface="Arial"/>
                        </a:rPr>
                        <a:t>NA</a:t>
                      </a:r>
                    </a:p>
                  </a:txBody>
                  <a:tcPr/>
                </a:tc>
                <a:tc>
                  <a:txBody>
                    <a:bodyPr/>
                    <a:lstStyle/>
                    <a:p>
                      <a:pPr lvl="0" algn="ctr">
                        <a:buNone/>
                      </a:pPr>
                      <a:r>
                        <a:rPr lang="en-US" sz="1600" b="0" dirty="0">
                          <a:latin typeface="Arial"/>
                        </a:rPr>
                        <a:t>NA</a:t>
                      </a:r>
                    </a:p>
                  </a:txBody>
                  <a:tcPr/>
                </a:tc>
                <a:extLst>
                  <a:ext uri="{0D108BD9-81ED-4DB2-BD59-A6C34878D82A}">
                    <a16:rowId xmlns:a16="http://schemas.microsoft.com/office/drawing/2014/main" val="4211558697"/>
                  </a:ext>
                </a:extLst>
              </a:tr>
            </a:tbl>
          </a:graphicData>
        </a:graphic>
      </p:graphicFrame>
      <p:sp>
        <p:nvSpPr>
          <p:cNvPr id="2" name="TextBox 1">
            <a:extLst>
              <a:ext uri="{FF2B5EF4-FFF2-40B4-BE49-F238E27FC236}">
                <a16:creationId xmlns:a16="http://schemas.microsoft.com/office/drawing/2014/main" id="{0F0D8DE6-5C1A-4FAC-A57B-F6C5D5B601DD}"/>
              </a:ext>
            </a:extLst>
          </p:cNvPr>
          <p:cNvSpPr txBox="1"/>
          <p:nvPr/>
        </p:nvSpPr>
        <p:spPr>
          <a:xfrm>
            <a:off x="1676052" y="5434613"/>
            <a:ext cx="9380638" cy="830997"/>
          </a:xfrm>
          <a:prstGeom prst="rect">
            <a:avLst/>
          </a:prstGeom>
          <a:noFill/>
        </p:spPr>
        <p:txBody>
          <a:bodyPr wrap="square" lIns="91440" tIns="45720" rIns="91440" bIns="45720" rtlCol="0" anchor="t">
            <a:spAutoFit/>
          </a:bodyPr>
          <a:lstStyle/>
          <a:p>
            <a:r>
              <a:rPr lang="en-US" sz="1600" dirty="0">
                <a:latin typeface="Arial"/>
                <a:cs typeface="Arial"/>
              </a:rPr>
              <a:t>* Action level for lead under Lead and Copper Rule.</a:t>
            </a:r>
          </a:p>
          <a:p>
            <a:r>
              <a:rPr lang="en-US" sz="1600" dirty="0">
                <a:latin typeface="Arial"/>
                <a:cs typeface="Arial"/>
              </a:rPr>
              <a:t>** Secondary MCLs for Iron, Manganese, and Zinc. Manganese has a notification level of 500 </a:t>
            </a:r>
            <a:r>
              <a:rPr lang="en-US" sz="1600" dirty="0">
                <a:latin typeface="Arial"/>
              </a:rPr>
              <a:t>µ</a:t>
            </a:r>
            <a:r>
              <a:rPr lang="en-US" sz="1600" dirty="0">
                <a:latin typeface="Arial"/>
                <a:cs typeface="Arial"/>
              </a:rPr>
              <a:t>g/L.</a:t>
            </a:r>
            <a:endParaRPr lang="en-US" sz="1600" dirty="0">
              <a:latin typeface="Arial"/>
              <a:ea typeface="Calibri"/>
              <a:cs typeface="Arial"/>
            </a:endParaRPr>
          </a:p>
          <a:p>
            <a:r>
              <a:rPr lang="en-US" sz="1600" dirty="0">
                <a:latin typeface="Arial"/>
                <a:ea typeface="Calibri"/>
                <a:cs typeface="Arial"/>
              </a:rPr>
              <a:t>µg/L = micrograms per liter, equivalent to parts per billion (ppb)</a:t>
            </a:r>
            <a:endParaRPr lang="en-US" sz="1600" dirty="0"/>
          </a:p>
        </p:txBody>
      </p:sp>
      <p:sp>
        <p:nvSpPr>
          <p:cNvPr id="3" name="Rectangle 2">
            <a:extLst>
              <a:ext uri="{FF2B5EF4-FFF2-40B4-BE49-F238E27FC236}">
                <a16:creationId xmlns:a16="http://schemas.microsoft.com/office/drawing/2014/main" id="{74D327BD-8BB0-836C-9801-E88B740BD971}"/>
              </a:ext>
              <a:ext uri="{C183D7F6-B498-43B3-948B-1728B52AA6E4}">
                <adec:decorative xmlns:adec="http://schemas.microsoft.com/office/drawing/2017/decorative" val="1"/>
              </a:ext>
            </a:extLst>
          </p:cNvPr>
          <p:cNvSpPr/>
          <p:nvPr/>
        </p:nvSpPr>
        <p:spPr>
          <a:xfrm>
            <a:off x="5943600" y="963706"/>
            <a:ext cx="4294094" cy="4303058"/>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198174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8A31E-C04A-4BBF-88EC-84EFE3A521AF}"/>
              </a:ext>
            </a:extLst>
          </p:cNvPr>
          <p:cNvSpPr>
            <a:spLocks noGrp="1"/>
          </p:cNvSpPr>
          <p:nvPr>
            <p:ph type="title"/>
          </p:nvPr>
        </p:nvSpPr>
        <p:spPr>
          <a:xfrm>
            <a:off x="777400" y="345749"/>
            <a:ext cx="10515600" cy="1325563"/>
          </a:xfrm>
        </p:spPr>
        <p:txBody>
          <a:bodyPr/>
          <a:lstStyle/>
          <a:p>
            <a:pPr algn="ctr"/>
            <a:r>
              <a:rPr lang="en-US" b="1" dirty="0">
                <a:solidFill>
                  <a:srgbClr val="004E7D"/>
                </a:solidFill>
                <a:latin typeface="Arial"/>
                <a:cs typeface="Arial"/>
              </a:rPr>
              <a:t>Brief Summary of Proposal</a:t>
            </a:r>
            <a:endParaRPr lang="en-US" dirty="0"/>
          </a:p>
        </p:txBody>
      </p:sp>
      <p:sp>
        <p:nvSpPr>
          <p:cNvPr id="4" name="Slide Number Placeholder 3">
            <a:extLst>
              <a:ext uri="{FF2B5EF4-FFF2-40B4-BE49-F238E27FC236}">
                <a16:creationId xmlns:a16="http://schemas.microsoft.com/office/drawing/2014/main" id="{247C8C9B-B7A9-49BA-B6E3-4ED50CB8C379}"/>
              </a:ext>
            </a:extLst>
          </p:cNvPr>
          <p:cNvSpPr>
            <a:spLocks noGrp="1"/>
          </p:cNvSpPr>
          <p:nvPr>
            <p:ph type="sldNum" sz="quarter" idx="4"/>
          </p:nvPr>
        </p:nvSpPr>
        <p:spPr/>
        <p:txBody>
          <a:bodyPr/>
          <a:lstStyle/>
          <a:p>
            <a:fld id="{A15CFC30-E45D-4431-B46B-489B270F7815}" type="slidenum">
              <a:rPr lang="en-US" smtClean="0"/>
              <a:pPr/>
              <a:t>16</a:t>
            </a:fld>
            <a:endParaRPr lang="en-US"/>
          </a:p>
        </p:txBody>
      </p:sp>
      <p:sp>
        <p:nvSpPr>
          <p:cNvPr id="6" name="Text Placeholder 5">
            <a:extLst>
              <a:ext uri="{FF2B5EF4-FFF2-40B4-BE49-F238E27FC236}">
                <a16:creationId xmlns:a16="http://schemas.microsoft.com/office/drawing/2014/main" id="{7DA52178-948A-46A5-AA8F-037DFAD5F5DF}"/>
              </a:ext>
            </a:extLst>
          </p:cNvPr>
          <p:cNvSpPr>
            <a:spLocks noGrp="1"/>
          </p:cNvSpPr>
          <p:nvPr>
            <p:ph type="body" sz="quarter" idx="11"/>
          </p:nvPr>
        </p:nvSpPr>
        <p:spPr>
          <a:xfrm>
            <a:off x="909584" y="2158232"/>
            <a:ext cx="4867322" cy="4062898"/>
          </a:xfrm>
          <a:noFill/>
          <a:ln w="19050">
            <a:noFill/>
          </a:ln>
        </p:spPr>
        <p:txBody>
          <a:bodyPr vert="horz" lIns="91440" tIns="45720" rIns="91440" bIns="45720" rtlCol="0" anchor="t">
            <a:normAutofit/>
          </a:bodyPr>
          <a:lstStyle/>
          <a:p>
            <a:pPr marL="0" indent="0">
              <a:buNone/>
            </a:pPr>
            <a:r>
              <a:rPr lang="en-US" b="1" dirty="0">
                <a:latin typeface="Arial"/>
                <a:cs typeface="Arial"/>
              </a:rPr>
              <a:t>Phase I </a:t>
            </a:r>
            <a:endParaRPr lang="en-US" b="1" dirty="0">
              <a:highlight>
                <a:srgbClr val="FFFF00"/>
              </a:highlight>
            </a:endParaRPr>
          </a:p>
          <a:p>
            <a:r>
              <a:rPr lang="en-US" sz="2400" dirty="0">
                <a:latin typeface="Arial"/>
                <a:cs typeface="Arial"/>
              </a:rPr>
              <a:t>Lower lead and nickel DLRs </a:t>
            </a:r>
            <a:endParaRPr lang="en-US" sz="2400" dirty="0"/>
          </a:p>
          <a:p>
            <a:r>
              <a:rPr lang="en-US" sz="2400" dirty="0">
                <a:latin typeface="Arial"/>
                <a:cs typeface="Arial"/>
              </a:rPr>
              <a:t>Adopt DLRs for contaminants with secondary MCLs</a:t>
            </a:r>
            <a:endParaRPr lang="en-US" sz="2400" dirty="0"/>
          </a:p>
          <a:p>
            <a:r>
              <a:rPr lang="en-US" sz="2400" dirty="0">
                <a:latin typeface="Arial"/>
                <a:cs typeface="Arial"/>
              </a:rPr>
              <a:t>Correction of uranium DLR to reflect unit conversion from mg/L to </a:t>
            </a:r>
            <a:r>
              <a:rPr lang="en-US" sz="2400" dirty="0" err="1">
                <a:latin typeface="Arial"/>
                <a:cs typeface="Arial"/>
              </a:rPr>
              <a:t>pCi</a:t>
            </a:r>
            <a:r>
              <a:rPr lang="en-US" sz="2400" dirty="0">
                <a:latin typeface="Arial"/>
                <a:cs typeface="Arial"/>
              </a:rPr>
              <a:t>/L</a:t>
            </a:r>
          </a:p>
        </p:txBody>
      </p:sp>
      <p:sp>
        <p:nvSpPr>
          <p:cNvPr id="7" name="Text Placeholder 5">
            <a:extLst>
              <a:ext uri="{FF2B5EF4-FFF2-40B4-BE49-F238E27FC236}">
                <a16:creationId xmlns:a16="http://schemas.microsoft.com/office/drawing/2014/main" id="{1BA7F975-DF13-4C65-9923-7CC7994C1877}"/>
              </a:ext>
            </a:extLst>
          </p:cNvPr>
          <p:cNvSpPr txBox="1">
            <a:spLocks/>
          </p:cNvSpPr>
          <p:nvPr/>
        </p:nvSpPr>
        <p:spPr>
          <a:xfrm>
            <a:off x="6551789" y="2017061"/>
            <a:ext cx="5046617" cy="3654909"/>
          </a:xfrm>
          <a:prstGeom prst="rect">
            <a:avLst/>
          </a:prstGeom>
          <a:noFill/>
          <a:ln w="19050">
            <a:noFill/>
          </a:ln>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latin typeface="Arial"/>
                <a:cs typeface="Arial"/>
              </a:rPr>
              <a:t>Phase II </a:t>
            </a:r>
            <a:endParaRPr lang="en-US" dirty="0"/>
          </a:p>
          <a:p>
            <a:r>
              <a:rPr lang="en-US" sz="2400" dirty="0">
                <a:latin typeface="Arial"/>
                <a:cs typeface="Arial"/>
              </a:rPr>
              <a:t>Three-year compliance schedule</a:t>
            </a:r>
          </a:p>
          <a:p>
            <a:r>
              <a:rPr lang="en-US" sz="2400" dirty="0">
                <a:latin typeface="Arial"/>
                <a:cs typeface="Arial"/>
              </a:rPr>
              <a:t>Lower arsenic, antimony, beryllium, cadmium, mercury, and thallium DLRs</a:t>
            </a:r>
          </a:p>
          <a:p>
            <a:r>
              <a:rPr lang="en-US" sz="2400" dirty="0">
                <a:latin typeface="Arial"/>
                <a:cs typeface="Arial"/>
              </a:rPr>
              <a:t>Further lower the lead and manganese DLRs adopted in Phase I</a:t>
            </a:r>
          </a:p>
          <a:p>
            <a:endParaRPr lang="en-US" sz="2000" dirty="0"/>
          </a:p>
        </p:txBody>
      </p:sp>
      <p:cxnSp>
        <p:nvCxnSpPr>
          <p:cNvPr id="3" name="Straight Arrow Connector 2">
            <a:extLst>
              <a:ext uri="{FF2B5EF4-FFF2-40B4-BE49-F238E27FC236}">
                <a16:creationId xmlns:a16="http://schemas.microsoft.com/office/drawing/2014/main" id="{797ED6C8-6DB4-81FF-C040-BCC4F496E358}"/>
              </a:ext>
              <a:ext uri="{C183D7F6-B498-43B3-948B-1728B52AA6E4}">
                <adec:decorative xmlns:adec="http://schemas.microsoft.com/office/drawing/2017/decorative" val="1"/>
              </a:ext>
            </a:extLst>
          </p:cNvPr>
          <p:cNvCxnSpPr>
            <a:cxnSpLocks/>
          </p:cNvCxnSpPr>
          <p:nvPr/>
        </p:nvCxnSpPr>
        <p:spPr>
          <a:xfrm>
            <a:off x="6035200" y="2194560"/>
            <a:ext cx="0" cy="3744912"/>
          </a:xfrm>
          <a:prstGeom prst="straightConnector1">
            <a:avLst/>
          </a:prstGeom>
          <a:ln w="28575">
            <a:solidFill>
              <a:srgbClr val="004E7D"/>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08932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5577D-AE3C-3D24-5FA0-DA18154C14CC}"/>
              </a:ext>
            </a:extLst>
          </p:cNvPr>
          <p:cNvSpPr>
            <a:spLocks noGrp="1"/>
          </p:cNvSpPr>
          <p:nvPr>
            <p:ph type="title"/>
          </p:nvPr>
        </p:nvSpPr>
        <p:spPr>
          <a:xfrm>
            <a:off x="945776" y="2480796"/>
            <a:ext cx="10515600" cy="1325563"/>
          </a:xfrm>
        </p:spPr>
        <p:txBody>
          <a:bodyPr/>
          <a:lstStyle/>
          <a:p>
            <a:pPr algn="ctr"/>
            <a:r>
              <a:rPr lang="en-US" b="1">
                <a:solidFill>
                  <a:srgbClr val="004E7D"/>
                </a:solidFill>
                <a:latin typeface="Arial"/>
                <a:cs typeface="Arial"/>
              </a:rPr>
              <a:t>Summary of Laboratory Surveys</a:t>
            </a:r>
            <a:endParaRPr lang="en-US" b="1">
              <a:solidFill>
                <a:srgbClr val="004E7D"/>
              </a:solidFill>
            </a:endParaRPr>
          </a:p>
        </p:txBody>
      </p:sp>
      <p:sp>
        <p:nvSpPr>
          <p:cNvPr id="4" name="Slide Number Placeholder 3">
            <a:extLst>
              <a:ext uri="{FF2B5EF4-FFF2-40B4-BE49-F238E27FC236}">
                <a16:creationId xmlns:a16="http://schemas.microsoft.com/office/drawing/2014/main" id="{2B8906E9-FF87-EB74-4FBE-55FEB68F2663}"/>
              </a:ext>
            </a:extLst>
          </p:cNvPr>
          <p:cNvSpPr>
            <a:spLocks noGrp="1"/>
          </p:cNvSpPr>
          <p:nvPr>
            <p:ph type="sldNum" sz="quarter" idx="4"/>
          </p:nvPr>
        </p:nvSpPr>
        <p:spPr/>
        <p:txBody>
          <a:bodyPr/>
          <a:lstStyle/>
          <a:p>
            <a:fld id="{A15CFC30-E45D-4431-B46B-489B270F7815}" type="slidenum">
              <a:rPr lang="en-US" smtClean="0"/>
              <a:pPr/>
              <a:t>17</a:t>
            </a:fld>
            <a:endParaRPr lang="en-US"/>
          </a:p>
        </p:txBody>
      </p:sp>
    </p:spTree>
    <p:extLst>
      <p:ext uri="{BB962C8B-B14F-4D97-AF65-F5344CB8AC3E}">
        <p14:creationId xmlns:p14="http://schemas.microsoft.com/office/powerpoint/2010/main" val="8973359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14744-F29F-4158-BEAC-46F0AEA68E6C}"/>
              </a:ext>
            </a:extLst>
          </p:cNvPr>
          <p:cNvSpPr>
            <a:spLocks noGrp="1"/>
          </p:cNvSpPr>
          <p:nvPr>
            <p:ph type="title"/>
          </p:nvPr>
        </p:nvSpPr>
        <p:spPr>
          <a:xfrm>
            <a:off x="838200" y="180068"/>
            <a:ext cx="10515600" cy="1325563"/>
          </a:xfrm>
        </p:spPr>
        <p:txBody>
          <a:bodyPr/>
          <a:lstStyle/>
          <a:p>
            <a:pPr algn="ctr"/>
            <a:r>
              <a:rPr lang="en-US" b="1" dirty="0">
                <a:solidFill>
                  <a:srgbClr val="004E7D"/>
                </a:solidFill>
                <a:latin typeface="Arial"/>
                <a:cs typeface="Arial"/>
              </a:rPr>
              <a:t>November 2021 Initial Survey</a:t>
            </a:r>
            <a:endParaRPr lang="en-US" b="1" dirty="0"/>
          </a:p>
        </p:txBody>
      </p:sp>
      <p:sp>
        <p:nvSpPr>
          <p:cNvPr id="4" name="Slide Number Placeholder 3">
            <a:extLst>
              <a:ext uri="{FF2B5EF4-FFF2-40B4-BE49-F238E27FC236}">
                <a16:creationId xmlns:a16="http://schemas.microsoft.com/office/drawing/2014/main" id="{3FF1C9BE-BE4F-427C-8DB6-D7EF7A02B1CE}"/>
              </a:ext>
              <a:ext uri="{C183D7F6-B498-43B3-948B-1728B52AA6E4}">
                <adec:decorative xmlns:adec="http://schemas.microsoft.com/office/drawing/2017/decorative" val="1"/>
              </a:ext>
            </a:extLst>
          </p:cNvPr>
          <p:cNvSpPr>
            <a:spLocks noGrp="1"/>
          </p:cNvSpPr>
          <p:nvPr>
            <p:ph type="sldNum" sz="quarter" idx="4"/>
          </p:nvPr>
        </p:nvSpPr>
        <p:spPr/>
        <p:txBody>
          <a:bodyPr/>
          <a:lstStyle/>
          <a:p>
            <a:fld id="{A15CFC30-E45D-4431-B46B-489B270F7815}" type="slidenum">
              <a:rPr lang="en-US" smtClean="0"/>
              <a:pPr/>
              <a:t>18</a:t>
            </a:fld>
            <a:endParaRPr lang="en-US"/>
          </a:p>
        </p:txBody>
      </p:sp>
      <p:sp>
        <p:nvSpPr>
          <p:cNvPr id="5" name="Rectangle 4">
            <a:extLst>
              <a:ext uri="{FF2B5EF4-FFF2-40B4-BE49-F238E27FC236}">
                <a16:creationId xmlns:a16="http://schemas.microsoft.com/office/drawing/2014/main" id="{2F06A6A2-07E8-4711-A6E6-8545498413F4}"/>
              </a:ext>
            </a:extLst>
          </p:cNvPr>
          <p:cNvSpPr/>
          <p:nvPr/>
        </p:nvSpPr>
        <p:spPr>
          <a:xfrm>
            <a:off x="838199" y="1536174"/>
            <a:ext cx="6393873" cy="4247317"/>
          </a:xfrm>
          <a:prstGeom prst="rect">
            <a:avLst/>
          </a:prstGeom>
        </p:spPr>
        <p:txBody>
          <a:bodyPr wrap="square">
            <a:spAutoFit/>
          </a:bodyPr>
          <a:lstStyle/>
          <a:p>
            <a:pPr marL="342900" indent="-342900">
              <a:spcBef>
                <a:spcPts val="600"/>
              </a:spcBef>
              <a:spcAft>
                <a:spcPts val="600"/>
              </a:spcAft>
              <a:buFont typeface="Arial" panose="020B0604020202020204" pitchFamily="34" charset="0"/>
              <a:buChar char="•"/>
            </a:pPr>
            <a:r>
              <a:rPr lang="en-US" sz="2400" dirty="0">
                <a:latin typeface="Arial"/>
                <a:cs typeface="Arial"/>
              </a:rPr>
              <a:t>53 accredited laboratories surveyed that submitted drinking water quality data within the last 5 years</a:t>
            </a:r>
            <a:endParaRPr lang="en-US" sz="2400" dirty="0"/>
          </a:p>
          <a:p>
            <a:pPr marL="342900" indent="-342900">
              <a:spcBef>
                <a:spcPts val="600"/>
              </a:spcBef>
              <a:spcAft>
                <a:spcPts val="600"/>
              </a:spcAft>
              <a:buFont typeface="Arial" panose="020B0604020202020204" pitchFamily="34" charset="0"/>
              <a:buChar char="•"/>
            </a:pPr>
            <a:r>
              <a:rPr lang="en-US" sz="2400" dirty="0">
                <a:latin typeface="Arial"/>
                <a:cs typeface="Arial"/>
              </a:rPr>
              <a:t>21 responses over 3 weeks:</a:t>
            </a:r>
            <a:endParaRPr lang="en-US" sz="2400" dirty="0"/>
          </a:p>
          <a:p>
            <a:pPr marL="742950" lvl="1" indent="-285750">
              <a:spcBef>
                <a:spcPts val="600"/>
              </a:spcBef>
              <a:spcAft>
                <a:spcPts val="600"/>
              </a:spcAft>
              <a:buFont typeface="Arial" panose="020B0604020202020204" pitchFamily="34" charset="0"/>
              <a:buChar char="•"/>
            </a:pPr>
            <a:r>
              <a:rPr lang="en-US" sz="2400" dirty="0">
                <a:latin typeface="Arial"/>
                <a:cs typeface="Arial"/>
              </a:rPr>
              <a:t>12 commercial laboratories; 9 municipal laboratories</a:t>
            </a:r>
            <a:endParaRPr lang="en-US" sz="2400" dirty="0"/>
          </a:p>
          <a:p>
            <a:pPr marL="342900" indent="-342900">
              <a:spcBef>
                <a:spcPts val="600"/>
              </a:spcBef>
              <a:spcAft>
                <a:spcPts val="600"/>
              </a:spcAft>
              <a:buFont typeface="Arial" panose="020B0604020202020204" pitchFamily="34" charset="0"/>
              <a:buChar char="•"/>
            </a:pPr>
            <a:r>
              <a:rPr lang="en-US" sz="2400" dirty="0">
                <a:latin typeface="Arial"/>
                <a:cs typeface="Arial"/>
              </a:rPr>
              <a:t>Laboratories asked to identify minimum reporting level (MRL), lowest calibration point, current analysis costs, projected cost increases for a specified MRL, and more</a:t>
            </a:r>
            <a:endParaRPr lang="en-US" sz="2400" dirty="0"/>
          </a:p>
        </p:txBody>
      </p:sp>
      <p:pic>
        <p:nvPicPr>
          <p:cNvPr id="6" name="Picture 6" descr="Map of responding laboratories">
            <a:extLst>
              <a:ext uri="{FF2B5EF4-FFF2-40B4-BE49-F238E27FC236}">
                <a16:creationId xmlns:a16="http://schemas.microsoft.com/office/drawing/2014/main" id="{D0309262-AFAB-AE16-676C-FA4B2643DC3A}"/>
              </a:ext>
            </a:extLst>
          </p:cNvPr>
          <p:cNvPicPr>
            <a:picLocks noChangeAspect="1"/>
          </p:cNvPicPr>
          <p:nvPr/>
        </p:nvPicPr>
        <p:blipFill rotWithShape="1">
          <a:blip r:embed="rId3"/>
          <a:srcRect t="4630" r="240"/>
          <a:stretch/>
        </p:blipFill>
        <p:spPr>
          <a:xfrm>
            <a:off x="7690061" y="1423276"/>
            <a:ext cx="3515223" cy="4360861"/>
          </a:xfrm>
          <a:prstGeom prst="rect">
            <a:avLst/>
          </a:prstGeom>
          <a:effectLst>
            <a:outerShdw blurRad="50800" dist="38100" dir="2700000" algn="tl" rotWithShape="0">
              <a:prstClr val="black">
                <a:alpha val="40000"/>
              </a:prstClr>
            </a:outerShdw>
          </a:effectLst>
        </p:spPr>
      </p:pic>
      <p:sp>
        <p:nvSpPr>
          <p:cNvPr id="7" name="TextBox 6">
            <a:extLst>
              <a:ext uri="{FF2B5EF4-FFF2-40B4-BE49-F238E27FC236}">
                <a16:creationId xmlns:a16="http://schemas.microsoft.com/office/drawing/2014/main" id="{3CAC654A-AB3F-4786-8874-7C56C5973E27}"/>
              </a:ext>
            </a:extLst>
          </p:cNvPr>
          <p:cNvSpPr txBox="1"/>
          <p:nvPr/>
        </p:nvSpPr>
        <p:spPr>
          <a:xfrm>
            <a:off x="7632911" y="5843189"/>
            <a:ext cx="3807174" cy="369332"/>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Map of Responding Laboratories</a:t>
            </a:r>
          </a:p>
        </p:txBody>
      </p:sp>
    </p:spTree>
    <p:extLst>
      <p:ext uri="{BB962C8B-B14F-4D97-AF65-F5344CB8AC3E}">
        <p14:creationId xmlns:p14="http://schemas.microsoft.com/office/powerpoint/2010/main" val="3548786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4494F6B-6C1A-41B4-A198-DC5FBD11D573}"/>
              </a:ext>
            </a:extLst>
          </p:cNvPr>
          <p:cNvSpPr txBox="1">
            <a:spLocks noGrp="1"/>
          </p:cNvSpPr>
          <p:nvPr>
            <p:ph type="title" idx="4294967295"/>
          </p:nvPr>
        </p:nvSpPr>
        <p:spPr>
          <a:xfrm>
            <a:off x="769482" y="270203"/>
            <a:ext cx="10515600"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004E7D"/>
                </a:solidFill>
                <a:effectLst/>
                <a:uLnTx/>
                <a:uFillTx/>
                <a:latin typeface="Arial"/>
                <a:ea typeface="+mj-ea"/>
                <a:cs typeface="Arial"/>
              </a:rPr>
              <a:t>Initial Survey: MRLs of Metals with Primary Drinking Water Standard</a:t>
            </a:r>
            <a:endParaRPr kumimoji="0" lang="en-US" sz="3600" b="1" i="0" u="none" strike="noStrike" kern="1200" cap="none" spc="0" normalizeH="0" baseline="0" noProof="0" dirty="0">
              <a:ln>
                <a:noFill/>
              </a:ln>
              <a:solidFill>
                <a:schemeClr val="tx1"/>
              </a:solidFill>
              <a:effectLst/>
              <a:uLnTx/>
              <a:uFillTx/>
              <a:latin typeface="Arial" panose="020B0604020202020204" pitchFamily="34" charset="0"/>
              <a:ea typeface="+mj-ea"/>
              <a:cs typeface="Arial" panose="020B0604020202020204" pitchFamily="34" charset="0"/>
            </a:endParaRPr>
          </a:p>
        </p:txBody>
      </p:sp>
      <p:sp>
        <p:nvSpPr>
          <p:cNvPr id="4" name="Slide Number Placeholder 3">
            <a:extLst>
              <a:ext uri="{FF2B5EF4-FFF2-40B4-BE49-F238E27FC236}">
                <a16:creationId xmlns:a16="http://schemas.microsoft.com/office/drawing/2014/main" id="{E5A6FB2A-039A-4777-9A0B-545FDDB255EE}"/>
              </a:ext>
              <a:ext uri="{C183D7F6-B498-43B3-948B-1728B52AA6E4}">
                <adec:decorative xmlns:adec="http://schemas.microsoft.com/office/drawing/2017/decorative" val="1"/>
              </a:ext>
            </a:extLst>
          </p:cNvPr>
          <p:cNvSpPr>
            <a:spLocks noGrp="1"/>
          </p:cNvSpPr>
          <p:nvPr>
            <p:ph type="sldNum" sz="quarter" idx="4"/>
          </p:nvPr>
        </p:nvSpPr>
        <p:spPr/>
        <p:txBody>
          <a:bodyPr/>
          <a:lstStyle/>
          <a:p>
            <a:fld id="{A15CFC30-E45D-4431-B46B-489B270F7815}" type="slidenum">
              <a:rPr lang="en-US" smtClean="0"/>
              <a:pPr/>
              <a:t>19</a:t>
            </a:fld>
            <a:endParaRPr lang="en-US"/>
          </a:p>
        </p:txBody>
      </p:sp>
      <p:graphicFrame>
        <p:nvGraphicFramePr>
          <p:cNvPr id="6" name="Table 5">
            <a:extLst>
              <a:ext uri="{FF2B5EF4-FFF2-40B4-BE49-F238E27FC236}">
                <a16:creationId xmlns:a16="http://schemas.microsoft.com/office/drawing/2014/main" id="{E4A27A16-F949-4109-A339-639352AC1C48}"/>
              </a:ext>
            </a:extLst>
          </p:cNvPr>
          <p:cNvGraphicFramePr>
            <a:graphicFrameLocks noGrp="1"/>
          </p:cNvGraphicFramePr>
          <p:nvPr>
            <p:extLst>
              <p:ext uri="{D42A27DB-BD31-4B8C-83A1-F6EECF244321}">
                <p14:modId xmlns:p14="http://schemas.microsoft.com/office/powerpoint/2010/main" val="750483171"/>
              </p:ext>
            </p:extLst>
          </p:nvPr>
        </p:nvGraphicFramePr>
        <p:xfrm>
          <a:off x="257909" y="1650095"/>
          <a:ext cx="11483281" cy="3040782"/>
        </p:xfrm>
        <a:graphic>
          <a:graphicData uri="http://schemas.openxmlformats.org/drawingml/2006/table">
            <a:tbl>
              <a:tblPr firstRow="1" firstCol="1" bandRow="1">
                <a:tableStyleId>{5C22544A-7EE6-4342-B048-85BDC9FD1C3A}</a:tableStyleId>
              </a:tblPr>
              <a:tblGrid>
                <a:gridCol w="1703753">
                  <a:extLst>
                    <a:ext uri="{9D8B030D-6E8A-4147-A177-3AD203B41FA5}">
                      <a16:colId xmlns:a16="http://schemas.microsoft.com/office/drawing/2014/main" val="1752693993"/>
                    </a:ext>
                  </a:extLst>
                </a:gridCol>
                <a:gridCol w="1222441">
                  <a:extLst>
                    <a:ext uri="{9D8B030D-6E8A-4147-A177-3AD203B41FA5}">
                      <a16:colId xmlns:a16="http://schemas.microsoft.com/office/drawing/2014/main" val="1785690856"/>
                    </a:ext>
                  </a:extLst>
                </a:gridCol>
                <a:gridCol w="1222441">
                  <a:extLst>
                    <a:ext uri="{9D8B030D-6E8A-4147-A177-3AD203B41FA5}">
                      <a16:colId xmlns:a16="http://schemas.microsoft.com/office/drawing/2014/main" val="2655552997"/>
                    </a:ext>
                  </a:extLst>
                </a:gridCol>
                <a:gridCol w="1222441">
                  <a:extLst>
                    <a:ext uri="{9D8B030D-6E8A-4147-A177-3AD203B41FA5}">
                      <a16:colId xmlns:a16="http://schemas.microsoft.com/office/drawing/2014/main" val="4082921361"/>
                    </a:ext>
                  </a:extLst>
                </a:gridCol>
                <a:gridCol w="1222441">
                  <a:extLst>
                    <a:ext uri="{9D8B030D-6E8A-4147-A177-3AD203B41FA5}">
                      <a16:colId xmlns:a16="http://schemas.microsoft.com/office/drawing/2014/main" val="3160268440"/>
                    </a:ext>
                  </a:extLst>
                </a:gridCol>
                <a:gridCol w="1222441">
                  <a:extLst>
                    <a:ext uri="{9D8B030D-6E8A-4147-A177-3AD203B41FA5}">
                      <a16:colId xmlns:a16="http://schemas.microsoft.com/office/drawing/2014/main" val="2313663985"/>
                    </a:ext>
                  </a:extLst>
                </a:gridCol>
                <a:gridCol w="1222441">
                  <a:extLst>
                    <a:ext uri="{9D8B030D-6E8A-4147-A177-3AD203B41FA5}">
                      <a16:colId xmlns:a16="http://schemas.microsoft.com/office/drawing/2014/main" val="2917620219"/>
                    </a:ext>
                  </a:extLst>
                </a:gridCol>
                <a:gridCol w="1222441">
                  <a:extLst>
                    <a:ext uri="{9D8B030D-6E8A-4147-A177-3AD203B41FA5}">
                      <a16:colId xmlns:a16="http://schemas.microsoft.com/office/drawing/2014/main" val="779471663"/>
                    </a:ext>
                  </a:extLst>
                </a:gridCol>
                <a:gridCol w="1222441">
                  <a:extLst>
                    <a:ext uri="{9D8B030D-6E8A-4147-A177-3AD203B41FA5}">
                      <a16:colId xmlns:a16="http://schemas.microsoft.com/office/drawing/2014/main" val="636022601"/>
                    </a:ext>
                  </a:extLst>
                </a:gridCol>
              </a:tblGrid>
              <a:tr h="495780">
                <a:tc>
                  <a:txBody>
                    <a:bodyPr/>
                    <a:lstStyle/>
                    <a:p>
                      <a:pPr algn="ctr" rtl="0" fontAlgn="base"/>
                      <a:r>
                        <a:rPr lang="en-US" sz="1600" b="1" dirty="0">
                          <a:effectLst/>
                          <a:latin typeface="Arial"/>
                        </a:rPr>
                        <a:t>MRL (µg/L)</a:t>
                      </a:r>
                    </a:p>
                  </a:txBody>
                  <a:tcPr anchor="ctr"/>
                </a:tc>
                <a:tc>
                  <a:txBody>
                    <a:bodyPr/>
                    <a:lstStyle/>
                    <a:p>
                      <a:pPr algn="ctr" rtl="0" fontAlgn="base"/>
                      <a:r>
                        <a:rPr lang="en-US" sz="1600" dirty="0">
                          <a:effectLst/>
                          <a:latin typeface="Arial"/>
                        </a:rPr>
                        <a:t>Antimony </a:t>
                      </a:r>
                    </a:p>
                  </a:txBody>
                  <a:tcPr anchor="ctr"/>
                </a:tc>
                <a:tc>
                  <a:txBody>
                    <a:bodyPr/>
                    <a:lstStyle/>
                    <a:p>
                      <a:pPr algn="ctr" rtl="0" fontAlgn="base"/>
                      <a:r>
                        <a:rPr lang="en-US" sz="1600" dirty="0">
                          <a:effectLst/>
                          <a:latin typeface="Arial"/>
                        </a:rPr>
                        <a:t>Arsenic </a:t>
                      </a:r>
                    </a:p>
                  </a:txBody>
                  <a:tcPr anchor="ctr"/>
                </a:tc>
                <a:tc>
                  <a:txBody>
                    <a:bodyPr/>
                    <a:lstStyle/>
                    <a:p>
                      <a:pPr algn="ctr" rtl="0" fontAlgn="base"/>
                      <a:r>
                        <a:rPr lang="en-US" sz="1600" dirty="0">
                          <a:effectLst/>
                          <a:latin typeface="Arial"/>
                        </a:rPr>
                        <a:t>Beryllium</a:t>
                      </a:r>
                    </a:p>
                  </a:txBody>
                  <a:tcPr anchor="ctr"/>
                </a:tc>
                <a:tc>
                  <a:txBody>
                    <a:bodyPr/>
                    <a:lstStyle/>
                    <a:p>
                      <a:pPr algn="ctr" rtl="0" fontAlgn="base"/>
                      <a:r>
                        <a:rPr lang="en-US" sz="1600" dirty="0">
                          <a:effectLst/>
                          <a:latin typeface="Arial"/>
                        </a:rPr>
                        <a:t>Cadmium </a:t>
                      </a:r>
                    </a:p>
                  </a:txBody>
                  <a:tcPr anchor="ctr"/>
                </a:tc>
                <a:tc>
                  <a:txBody>
                    <a:bodyPr/>
                    <a:lstStyle/>
                    <a:p>
                      <a:pPr algn="ctr" rtl="0" fontAlgn="base"/>
                      <a:r>
                        <a:rPr lang="en-US" sz="1600" dirty="0">
                          <a:effectLst/>
                          <a:latin typeface="Arial"/>
                        </a:rPr>
                        <a:t>Lead </a:t>
                      </a:r>
                    </a:p>
                  </a:txBody>
                  <a:tcPr anchor="ctr"/>
                </a:tc>
                <a:tc>
                  <a:txBody>
                    <a:bodyPr/>
                    <a:lstStyle/>
                    <a:p>
                      <a:pPr algn="ctr" rtl="0" fontAlgn="base"/>
                      <a:r>
                        <a:rPr lang="en-US" sz="1600" dirty="0">
                          <a:effectLst/>
                          <a:latin typeface="Arial"/>
                        </a:rPr>
                        <a:t>Mercury  </a:t>
                      </a:r>
                    </a:p>
                  </a:txBody>
                  <a:tcPr anchor="ctr"/>
                </a:tc>
                <a:tc>
                  <a:txBody>
                    <a:bodyPr/>
                    <a:lstStyle/>
                    <a:p>
                      <a:pPr algn="ctr" rtl="0" fontAlgn="base"/>
                      <a:r>
                        <a:rPr lang="en-US" sz="1600" dirty="0">
                          <a:effectLst/>
                          <a:latin typeface="Arial"/>
                        </a:rPr>
                        <a:t>Nickel </a:t>
                      </a:r>
                    </a:p>
                  </a:txBody>
                  <a:tcPr anchor="ctr"/>
                </a:tc>
                <a:tc>
                  <a:txBody>
                    <a:bodyPr/>
                    <a:lstStyle/>
                    <a:p>
                      <a:pPr algn="ctr" rtl="0" fontAlgn="base"/>
                      <a:r>
                        <a:rPr lang="en-US" sz="1600" dirty="0">
                          <a:effectLst/>
                          <a:latin typeface="Arial"/>
                        </a:rPr>
                        <a:t>Thallium </a:t>
                      </a:r>
                    </a:p>
                  </a:txBody>
                  <a:tcPr anchor="ctr"/>
                </a:tc>
                <a:extLst>
                  <a:ext uri="{0D108BD9-81ED-4DB2-BD59-A6C34878D82A}">
                    <a16:rowId xmlns:a16="http://schemas.microsoft.com/office/drawing/2014/main" val="1958773055"/>
                  </a:ext>
                </a:extLst>
              </a:tr>
              <a:tr h="495780">
                <a:tc>
                  <a:txBody>
                    <a:bodyPr/>
                    <a:lstStyle/>
                    <a:p>
                      <a:pPr lvl="0" algn="ctr">
                        <a:buNone/>
                      </a:pPr>
                      <a:r>
                        <a:rPr lang="en-US" sz="1600" b="1" dirty="0">
                          <a:effectLst/>
                          <a:latin typeface="Arial"/>
                        </a:rPr>
                        <a:t>PHG</a:t>
                      </a:r>
                    </a:p>
                  </a:txBody>
                  <a:tcPr anchor="ctr"/>
                </a:tc>
                <a:tc>
                  <a:txBody>
                    <a:bodyPr/>
                    <a:lstStyle/>
                    <a:p>
                      <a:pPr lvl="0" algn="ctr">
                        <a:buNone/>
                      </a:pPr>
                      <a:r>
                        <a:rPr lang="en-US" sz="1600" dirty="0">
                          <a:effectLst/>
                          <a:latin typeface="Arial"/>
                        </a:rPr>
                        <a:t>1</a:t>
                      </a:r>
                    </a:p>
                  </a:txBody>
                  <a:tcPr anchor="ctr"/>
                </a:tc>
                <a:tc>
                  <a:txBody>
                    <a:bodyPr/>
                    <a:lstStyle/>
                    <a:p>
                      <a:pPr lvl="0" algn="ctr">
                        <a:buNone/>
                      </a:pPr>
                      <a:r>
                        <a:rPr lang="en-US" sz="1600" dirty="0">
                          <a:effectLst/>
                          <a:latin typeface="Arial"/>
                        </a:rPr>
                        <a:t>0.004</a:t>
                      </a:r>
                      <a:endParaRPr lang="en-US" dirty="0"/>
                    </a:p>
                  </a:txBody>
                  <a:tcPr anchor="ctr"/>
                </a:tc>
                <a:tc>
                  <a:txBody>
                    <a:bodyPr/>
                    <a:lstStyle/>
                    <a:p>
                      <a:pPr lvl="0" algn="ctr">
                        <a:buNone/>
                      </a:pPr>
                      <a:r>
                        <a:rPr lang="en-US" sz="1600" dirty="0">
                          <a:effectLst/>
                          <a:latin typeface="Arial"/>
                        </a:rPr>
                        <a:t>1</a:t>
                      </a:r>
                    </a:p>
                  </a:txBody>
                  <a:tcPr anchor="ctr"/>
                </a:tc>
                <a:tc>
                  <a:txBody>
                    <a:bodyPr/>
                    <a:lstStyle/>
                    <a:p>
                      <a:pPr lvl="0" algn="ctr">
                        <a:buNone/>
                      </a:pPr>
                      <a:r>
                        <a:rPr lang="en-US" sz="1600" dirty="0">
                          <a:effectLst/>
                          <a:latin typeface="Arial"/>
                        </a:rPr>
                        <a:t>0.04</a:t>
                      </a:r>
                    </a:p>
                  </a:txBody>
                  <a:tcPr anchor="ctr"/>
                </a:tc>
                <a:tc>
                  <a:txBody>
                    <a:bodyPr/>
                    <a:lstStyle/>
                    <a:p>
                      <a:pPr lvl="0" algn="ctr">
                        <a:buNone/>
                      </a:pPr>
                      <a:r>
                        <a:rPr lang="en-US" sz="1600" dirty="0">
                          <a:effectLst/>
                          <a:latin typeface="Arial"/>
                        </a:rPr>
                        <a:t>0.2</a:t>
                      </a:r>
                    </a:p>
                  </a:txBody>
                  <a:tcPr anchor="ctr"/>
                </a:tc>
                <a:tc>
                  <a:txBody>
                    <a:bodyPr/>
                    <a:lstStyle/>
                    <a:p>
                      <a:pPr lvl="0" algn="ctr">
                        <a:buNone/>
                      </a:pPr>
                      <a:r>
                        <a:rPr lang="en-US" sz="1600" dirty="0">
                          <a:effectLst/>
                          <a:latin typeface="Arial"/>
                        </a:rPr>
                        <a:t>1.2</a:t>
                      </a:r>
                    </a:p>
                  </a:txBody>
                  <a:tcPr anchor="ctr"/>
                </a:tc>
                <a:tc>
                  <a:txBody>
                    <a:bodyPr/>
                    <a:lstStyle/>
                    <a:p>
                      <a:pPr lvl="0" algn="ctr">
                        <a:buNone/>
                      </a:pPr>
                      <a:r>
                        <a:rPr lang="en-US" sz="1600" dirty="0">
                          <a:effectLst/>
                          <a:latin typeface="Arial"/>
                        </a:rPr>
                        <a:t>12</a:t>
                      </a:r>
                    </a:p>
                  </a:txBody>
                  <a:tcPr anchor="ctr"/>
                </a:tc>
                <a:tc>
                  <a:txBody>
                    <a:bodyPr/>
                    <a:lstStyle/>
                    <a:p>
                      <a:pPr lvl="0" algn="ctr">
                        <a:buNone/>
                      </a:pPr>
                      <a:r>
                        <a:rPr lang="en-US" sz="1600" dirty="0">
                          <a:effectLst/>
                          <a:latin typeface="Arial"/>
                        </a:rPr>
                        <a:t>0.1</a:t>
                      </a:r>
                    </a:p>
                  </a:txBody>
                  <a:tcPr anchor="ctr"/>
                </a:tc>
                <a:extLst>
                  <a:ext uri="{0D108BD9-81ED-4DB2-BD59-A6C34878D82A}">
                    <a16:rowId xmlns:a16="http://schemas.microsoft.com/office/drawing/2014/main" val="985954286"/>
                  </a:ext>
                </a:extLst>
              </a:tr>
              <a:tr h="495780">
                <a:tc>
                  <a:txBody>
                    <a:bodyPr/>
                    <a:lstStyle/>
                    <a:p>
                      <a:pPr lvl="0" algn="ctr">
                        <a:buNone/>
                      </a:pPr>
                      <a:r>
                        <a:rPr lang="en-US" sz="1600" b="1" dirty="0">
                          <a:effectLst/>
                          <a:latin typeface="Arial"/>
                        </a:rPr>
                        <a:t>2</a:t>
                      </a:r>
                      <a:r>
                        <a:rPr lang="en-US" sz="1600" b="1" dirty="0">
                          <a:solidFill>
                            <a:schemeClr val="bg1"/>
                          </a:solidFill>
                          <a:effectLst/>
                          <a:latin typeface="Arial"/>
                        </a:rPr>
                        <a:t>5</a:t>
                      </a:r>
                      <a:r>
                        <a:rPr lang="en-US" sz="1600" b="1" i="0" u="none" strike="noStrike" baseline="30000" noProof="0" dirty="0" err="1">
                          <a:solidFill>
                            <a:schemeClr val="bg1"/>
                          </a:solidFill>
                          <a:effectLst/>
                          <a:latin typeface="Arial"/>
                        </a:rPr>
                        <a:t>th</a:t>
                      </a:r>
                      <a:r>
                        <a:rPr lang="en-US" sz="1600" b="1" i="0" u="none" strike="noStrike" noProof="0" dirty="0">
                          <a:solidFill>
                            <a:schemeClr val="bg1"/>
                          </a:solidFill>
                          <a:effectLst/>
                          <a:latin typeface="Arial"/>
                        </a:rPr>
                        <a:t> </a:t>
                      </a:r>
                      <a:r>
                        <a:rPr lang="en-US" sz="1600" b="1" i="0" u="none" strike="noStrike" noProof="0" dirty="0">
                          <a:effectLst/>
                          <a:latin typeface="Arial"/>
                        </a:rPr>
                        <a:t>percentile </a:t>
                      </a:r>
                      <a:endParaRPr lang="en-US" sz="1600" b="1" dirty="0">
                        <a:effectLst/>
                        <a:latin typeface="Arial"/>
                      </a:endParaRPr>
                    </a:p>
                  </a:txBody>
                  <a:tcPr anchor="ctr"/>
                </a:tc>
                <a:tc>
                  <a:txBody>
                    <a:bodyPr/>
                    <a:lstStyle/>
                    <a:p>
                      <a:pPr lvl="0" algn="ctr">
                        <a:buNone/>
                      </a:pPr>
                      <a:r>
                        <a:rPr lang="en-US" sz="1600" dirty="0">
                          <a:effectLst/>
                          <a:latin typeface="Arial"/>
                        </a:rPr>
                        <a:t>0.5</a:t>
                      </a:r>
                    </a:p>
                  </a:txBody>
                  <a:tcPr anchor="ctr"/>
                </a:tc>
                <a:tc>
                  <a:txBody>
                    <a:bodyPr/>
                    <a:lstStyle/>
                    <a:p>
                      <a:pPr lvl="0" algn="ctr">
                        <a:buNone/>
                      </a:pPr>
                      <a:r>
                        <a:rPr lang="en-US" sz="1600">
                          <a:effectLst/>
                          <a:latin typeface="Arial"/>
                        </a:rPr>
                        <a:t>0.5</a:t>
                      </a:r>
                    </a:p>
                  </a:txBody>
                  <a:tcPr anchor="ctr"/>
                </a:tc>
                <a:tc>
                  <a:txBody>
                    <a:bodyPr/>
                    <a:lstStyle/>
                    <a:p>
                      <a:pPr lvl="0" algn="ctr">
                        <a:buNone/>
                      </a:pPr>
                      <a:r>
                        <a:rPr lang="en-US" sz="1600">
                          <a:effectLst/>
                          <a:latin typeface="Arial"/>
                        </a:rPr>
                        <a:t>0.5</a:t>
                      </a:r>
                    </a:p>
                  </a:txBody>
                  <a:tcPr anchor="ctr"/>
                </a:tc>
                <a:tc>
                  <a:txBody>
                    <a:bodyPr/>
                    <a:lstStyle/>
                    <a:p>
                      <a:pPr lvl="0" algn="ctr">
                        <a:buNone/>
                      </a:pPr>
                      <a:r>
                        <a:rPr lang="en-US" sz="1600">
                          <a:effectLst/>
                          <a:latin typeface="Arial"/>
                        </a:rPr>
                        <a:t>0.2</a:t>
                      </a:r>
                    </a:p>
                  </a:txBody>
                  <a:tcPr anchor="ctr"/>
                </a:tc>
                <a:tc>
                  <a:txBody>
                    <a:bodyPr/>
                    <a:lstStyle/>
                    <a:p>
                      <a:pPr lvl="0" algn="ctr">
                        <a:buNone/>
                      </a:pPr>
                      <a:r>
                        <a:rPr lang="en-US" sz="1600">
                          <a:effectLst/>
                          <a:latin typeface="Arial"/>
                        </a:rPr>
                        <a:t>0.5</a:t>
                      </a:r>
                    </a:p>
                  </a:txBody>
                  <a:tcPr anchor="ctr"/>
                </a:tc>
                <a:tc>
                  <a:txBody>
                    <a:bodyPr/>
                    <a:lstStyle/>
                    <a:p>
                      <a:pPr lvl="0" algn="ctr">
                        <a:buNone/>
                      </a:pPr>
                      <a:r>
                        <a:rPr lang="en-US" sz="1600">
                          <a:effectLst/>
                          <a:latin typeface="Arial"/>
                        </a:rPr>
                        <a:t>0.1</a:t>
                      </a:r>
                    </a:p>
                  </a:txBody>
                  <a:tcPr anchor="ctr"/>
                </a:tc>
                <a:tc>
                  <a:txBody>
                    <a:bodyPr/>
                    <a:lstStyle/>
                    <a:p>
                      <a:pPr lvl="0" algn="ctr">
                        <a:buNone/>
                      </a:pPr>
                      <a:r>
                        <a:rPr lang="en-US" sz="1600">
                          <a:effectLst/>
                          <a:latin typeface="Arial"/>
                        </a:rPr>
                        <a:t>1</a:t>
                      </a:r>
                    </a:p>
                  </a:txBody>
                  <a:tcPr anchor="ctr"/>
                </a:tc>
                <a:tc>
                  <a:txBody>
                    <a:bodyPr/>
                    <a:lstStyle/>
                    <a:p>
                      <a:pPr lvl="0" algn="ctr">
                        <a:buNone/>
                      </a:pPr>
                      <a:r>
                        <a:rPr lang="en-US" sz="1600">
                          <a:effectLst/>
                          <a:latin typeface="Arial"/>
                        </a:rPr>
                        <a:t>0.2</a:t>
                      </a:r>
                    </a:p>
                  </a:txBody>
                  <a:tcPr anchor="ctr"/>
                </a:tc>
                <a:extLst>
                  <a:ext uri="{0D108BD9-81ED-4DB2-BD59-A6C34878D82A}">
                    <a16:rowId xmlns:a16="http://schemas.microsoft.com/office/drawing/2014/main" val="720609852"/>
                  </a:ext>
                </a:extLst>
              </a:tr>
              <a:tr h="495780">
                <a:tc>
                  <a:txBody>
                    <a:bodyPr/>
                    <a:lstStyle/>
                    <a:p>
                      <a:pPr algn="ctr" rtl="0" fontAlgn="base"/>
                      <a:r>
                        <a:rPr lang="en-US" sz="1600" b="1" dirty="0">
                          <a:effectLst/>
                          <a:latin typeface="Arial"/>
                        </a:rPr>
                        <a:t>50</a:t>
                      </a:r>
                      <a:r>
                        <a:rPr lang="en-US" sz="1600" b="1" baseline="30000" dirty="0">
                          <a:effectLst/>
                          <a:latin typeface="Arial"/>
                        </a:rPr>
                        <a:t>th</a:t>
                      </a:r>
                      <a:r>
                        <a:rPr lang="en-US" sz="1600" b="1" dirty="0">
                          <a:effectLst/>
                          <a:latin typeface="Arial"/>
                        </a:rPr>
                        <a:t> percentile </a:t>
                      </a:r>
                    </a:p>
                  </a:txBody>
                  <a:tcPr anchor="ctr"/>
                </a:tc>
                <a:tc>
                  <a:txBody>
                    <a:bodyPr/>
                    <a:lstStyle/>
                    <a:p>
                      <a:pPr algn="ctr" rtl="0" fontAlgn="base"/>
                      <a:r>
                        <a:rPr lang="en-US" sz="1600" dirty="0">
                          <a:effectLst/>
                          <a:latin typeface="Arial"/>
                        </a:rPr>
                        <a:t>1</a:t>
                      </a:r>
                    </a:p>
                  </a:txBody>
                  <a:tcPr anchor="ctr"/>
                </a:tc>
                <a:tc>
                  <a:txBody>
                    <a:bodyPr/>
                    <a:lstStyle/>
                    <a:p>
                      <a:pPr algn="ctr" rtl="0" fontAlgn="base"/>
                      <a:r>
                        <a:rPr lang="en-US" sz="1600" dirty="0">
                          <a:effectLst/>
                          <a:latin typeface="Arial"/>
                        </a:rPr>
                        <a:t>1 </a:t>
                      </a:r>
                    </a:p>
                  </a:txBody>
                  <a:tcPr anchor="ctr"/>
                </a:tc>
                <a:tc>
                  <a:txBody>
                    <a:bodyPr/>
                    <a:lstStyle/>
                    <a:p>
                      <a:pPr algn="ctr" rtl="0" fontAlgn="base"/>
                      <a:r>
                        <a:rPr lang="en-US" sz="1600" dirty="0">
                          <a:effectLst/>
                          <a:latin typeface="Arial"/>
                        </a:rPr>
                        <a:t>0.5</a:t>
                      </a:r>
                    </a:p>
                  </a:txBody>
                  <a:tcPr anchor="ctr"/>
                </a:tc>
                <a:tc>
                  <a:txBody>
                    <a:bodyPr/>
                    <a:lstStyle/>
                    <a:p>
                      <a:pPr algn="ctr" rtl="0" fontAlgn="base"/>
                      <a:r>
                        <a:rPr lang="en-US" sz="1600" dirty="0">
                          <a:effectLst/>
                          <a:latin typeface="Arial"/>
                        </a:rPr>
                        <a:t>0.5 </a:t>
                      </a:r>
                    </a:p>
                  </a:txBody>
                  <a:tcPr anchor="ctr"/>
                </a:tc>
                <a:tc>
                  <a:txBody>
                    <a:bodyPr/>
                    <a:lstStyle/>
                    <a:p>
                      <a:pPr algn="ctr" rtl="0" fontAlgn="base"/>
                      <a:r>
                        <a:rPr lang="en-US" sz="1600" dirty="0">
                          <a:effectLst/>
                          <a:latin typeface="Arial"/>
                        </a:rPr>
                        <a:t>0.5</a:t>
                      </a:r>
                    </a:p>
                  </a:txBody>
                  <a:tcPr anchor="ctr"/>
                </a:tc>
                <a:tc>
                  <a:txBody>
                    <a:bodyPr/>
                    <a:lstStyle/>
                    <a:p>
                      <a:pPr algn="ctr" rtl="0" fontAlgn="base"/>
                      <a:r>
                        <a:rPr lang="en-US" sz="1600" dirty="0">
                          <a:effectLst/>
                          <a:latin typeface="Arial"/>
                        </a:rPr>
                        <a:t>0.2 </a:t>
                      </a:r>
                    </a:p>
                  </a:txBody>
                  <a:tcPr anchor="ctr"/>
                </a:tc>
                <a:tc>
                  <a:txBody>
                    <a:bodyPr/>
                    <a:lstStyle/>
                    <a:p>
                      <a:pPr algn="ctr" rtl="0" fontAlgn="base"/>
                      <a:r>
                        <a:rPr lang="en-US" sz="1600" dirty="0">
                          <a:effectLst/>
                          <a:latin typeface="Arial"/>
                        </a:rPr>
                        <a:t>2 </a:t>
                      </a:r>
                    </a:p>
                  </a:txBody>
                  <a:tcPr anchor="ctr"/>
                </a:tc>
                <a:tc>
                  <a:txBody>
                    <a:bodyPr/>
                    <a:lstStyle/>
                    <a:p>
                      <a:pPr algn="ctr" rtl="0" fontAlgn="base"/>
                      <a:r>
                        <a:rPr lang="en-US" sz="1600" dirty="0">
                          <a:effectLst/>
                          <a:latin typeface="Arial"/>
                        </a:rPr>
                        <a:t>0.8</a:t>
                      </a:r>
                    </a:p>
                  </a:txBody>
                  <a:tcPr anchor="ctr"/>
                </a:tc>
                <a:extLst>
                  <a:ext uri="{0D108BD9-81ED-4DB2-BD59-A6C34878D82A}">
                    <a16:rowId xmlns:a16="http://schemas.microsoft.com/office/drawing/2014/main" val="1768493751"/>
                  </a:ext>
                </a:extLst>
              </a:tr>
              <a:tr h="528831">
                <a:tc>
                  <a:txBody>
                    <a:bodyPr/>
                    <a:lstStyle/>
                    <a:p>
                      <a:pPr algn="ctr" rtl="0" fontAlgn="base"/>
                      <a:r>
                        <a:rPr lang="en-US" sz="1600" b="1" dirty="0">
                          <a:effectLst/>
                          <a:latin typeface="Arial"/>
                        </a:rPr>
                        <a:t>75</a:t>
                      </a:r>
                      <a:r>
                        <a:rPr lang="en-US" sz="1600" b="1" baseline="30000" dirty="0">
                          <a:effectLst/>
                          <a:latin typeface="Arial"/>
                        </a:rPr>
                        <a:t>th</a:t>
                      </a:r>
                      <a:r>
                        <a:rPr lang="en-US" sz="1600" b="1" dirty="0">
                          <a:effectLst/>
                          <a:latin typeface="Arial"/>
                        </a:rPr>
                        <a:t> percentile </a:t>
                      </a:r>
                    </a:p>
                  </a:txBody>
                  <a:tcPr anchor="ctr"/>
                </a:tc>
                <a:tc>
                  <a:txBody>
                    <a:bodyPr/>
                    <a:lstStyle/>
                    <a:p>
                      <a:pPr algn="ctr" rtl="0" fontAlgn="base"/>
                      <a:r>
                        <a:rPr lang="en-US" sz="1600" dirty="0">
                          <a:effectLst/>
                          <a:latin typeface="Arial"/>
                        </a:rPr>
                        <a:t>1</a:t>
                      </a:r>
                    </a:p>
                  </a:txBody>
                  <a:tcPr anchor="ctr"/>
                </a:tc>
                <a:tc>
                  <a:txBody>
                    <a:bodyPr/>
                    <a:lstStyle/>
                    <a:p>
                      <a:pPr algn="ctr" rtl="0" fontAlgn="base"/>
                      <a:r>
                        <a:rPr lang="en-US" sz="1600" dirty="0">
                          <a:effectLst/>
                          <a:latin typeface="Arial"/>
                        </a:rPr>
                        <a:t>2 </a:t>
                      </a:r>
                    </a:p>
                  </a:txBody>
                  <a:tcPr anchor="ctr"/>
                </a:tc>
                <a:tc>
                  <a:txBody>
                    <a:bodyPr/>
                    <a:lstStyle/>
                    <a:p>
                      <a:pPr algn="ctr" rtl="0" fontAlgn="base"/>
                      <a:r>
                        <a:rPr lang="en-US" sz="1600" dirty="0">
                          <a:effectLst/>
                          <a:latin typeface="Arial"/>
                        </a:rPr>
                        <a:t>1</a:t>
                      </a:r>
                    </a:p>
                  </a:txBody>
                  <a:tcPr anchor="ctr"/>
                </a:tc>
                <a:tc>
                  <a:txBody>
                    <a:bodyPr/>
                    <a:lstStyle/>
                    <a:p>
                      <a:pPr algn="ctr" rtl="0" fontAlgn="base"/>
                      <a:r>
                        <a:rPr lang="en-US" sz="1600" dirty="0">
                          <a:effectLst/>
                          <a:latin typeface="Arial"/>
                        </a:rPr>
                        <a:t>1 </a:t>
                      </a:r>
                    </a:p>
                  </a:txBody>
                  <a:tcPr anchor="ctr"/>
                </a:tc>
                <a:tc>
                  <a:txBody>
                    <a:bodyPr/>
                    <a:lstStyle/>
                    <a:p>
                      <a:pPr algn="ctr" rtl="0" fontAlgn="base"/>
                      <a:r>
                        <a:rPr lang="en-US" sz="1600" dirty="0">
                          <a:effectLst/>
                          <a:latin typeface="Arial"/>
                        </a:rPr>
                        <a:t>1 </a:t>
                      </a:r>
                    </a:p>
                  </a:txBody>
                  <a:tcPr anchor="ctr"/>
                </a:tc>
                <a:tc>
                  <a:txBody>
                    <a:bodyPr/>
                    <a:lstStyle/>
                    <a:p>
                      <a:pPr algn="ctr" rtl="0" fontAlgn="base"/>
                      <a:r>
                        <a:rPr lang="en-US" sz="1600" dirty="0">
                          <a:effectLst/>
                          <a:latin typeface="Arial"/>
                        </a:rPr>
                        <a:t>1 </a:t>
                      </a:r>
                    </a:p>
                  </a:txBody>
                  <a:tcPr anchor="ctr"/>
                </a:tc>
                <a:tc>
                  <a:txBody>
                    <a:bodyPr/>
                    <a:lstStyle/>
                    <a:p>
                      <a:pPr algn="ctr" rtl="0" fontAlgn="base"/>
                      <a:r>
                        <a:rPr lang="en-US" sz="1600" dirty="0">
                          <a:effectLst/>
                          <a:latin typeface="Arial"/>
                        </a:rPr>
                        <a:t>5</a:t>
                      </a:r>
                    </a:p>
                  </a:txBody>
                  <a:tcPr anchor="ctr"/>
                </a:tc>
                <a:tc>
                  <a:txBody>
                    <a:bodyPr/>
                    <a:lstStyle/>
                    <a:p>
                      <a:pPr algn="ctr" rtl="0" fontAlgn="base"/>
                      <a:r>
                        <a:rPr lang="en-US" sz="1600" dirty="0">
                          <a:effectLst/>
                          <a:latin typeface="Arial"/>
                        </a:rPr>
                        <a:t>1 </a:t>
                      </a:r>
                    </a:p>
                  </a:txBody>
                  <a:tcPr anchor="ctr"/>
                </a:tc>
                <a:extLst>
                  <a:ext uri="{0D108BD9-81ED-4DB2-BD59-A6C34878D82A}">
                    <a16:rowId xmlns:a16="http://schemas.microsoft.com/office/drawing/2014/main" val="846620569"/>
                  </a:ext>
                </a:extLst>
              </a:tr>
              <a:tr h="528831">
                <a:tc>
                  <a:txBody>
                    <a:bodyPr/>
                    <a:lstStyle/>
                    <a:p>
                      <a:pPr algn="ctr" rtl="0" fontAlgn="base"/>
                      <a:r>
                        <a:rPr lang="en-US" sz="1600" b="1" dirty="0">
                          <a:effectLst/>
                          <a:latin typeface="Arial"/>
                        </a:rPr>
                        <a:t>Responses (N)</a:t>
                      </a:r>
                    </a:p>
                  </a:txBody>
                  <a:tcPr anchor="ctr"/>
                </a:tc>
                <a:tc>
                  <a:txBody>
                    <a:bodyPr/>
                    <a:lstStyle/>
                    <a:p>
                      <a:pPr algn="ctr" rtl="0" fontAlgn="base"/>
                      <a:r>
                        <a:rPr lang="en-US" sz="1600" dirty="0">
                          <a:effectLst/>
                          <a:latin typeface="Arial"/>
                        </a:rPr>
                        <a:t>N = 18</a:t>
                      </a:r>
                    </a:p>
                  </a:txBody>
                  <a:tcPr anchor="ctr"/>
                </a:tc>
                <a:tc>
                  <a:txBody>
                    <a:bodyPr/>
                    <a:lstStyle/>
                    <a:p>
                      <a:pPr algn="ctr" rtl="0" fontAlgn="base"/>
                      <a:r>
                        <a:rPr lang="en-US" sz="1600" dirty="0">
                          <a:effectLst/>
                          <a:latin typeface="Arial"/>
                        </a:rPr>
                        <a:t>N = 19</a:t>
                      </a:r>
                    </a:p>
                  </a:txBody>
                  <a:tcPr anchor="ctr"/>
                </a:tc>
                <a:tc>
                  <a:txBody>
                    <a:bodyPr/>
                    <a:lstStyle/>
                    <a:p>
                      <a:pPr algn="ctr" rtl="0" fontAlgn="base"/>
                      <a:r>
                        <a:rPr lang="en-US" sz="1600" dirty="0">
                          <a:effectLst/>
                          <a:latin typeface="Arial"/>
                        </a:rPr>
                        <a:t>N = 22</a:t>
                      </a:r>
                    </a:p>
                  </a:txBody>
                  <a:tcPr anchor="ctr"/>
                </a:tc>
                <a:tc>
                  <a:txBody>
                    <a:bodyPr/>
                    <a:lstStyle/>
                    <a:p>
                      <a:pPr algn="ctr" rtl="0" fontAlgn="base"/>
                      <a:r>
                        <a:rPr lang="en-US" sz="1600" dirty="0">
                          <a:effectLst/>
                          <a:latin typeface="Arial"/>
                        </a:rPr>
                        <a:t>N = 20</a:t>
                      </a:r>
                    </a:p>
                  </a:txBody>
                  <a:tcPr anchor="ctr"/>
                </a:tc>
                <a:tc>
                  <a:txBody>
                    <a:bodyPr/>
                    <a:lstStyle/>
                    <a:p>
                      <a:pPr algn="ctr" rtl="0" fontAlgn="base"/>
                      <a:r>
                        <a:rPr lang="en-US" sz="1600" dirty="0">
                          <a:effectLst/>
                          <a:latin typeface="Arial"/>
                        </a:rPr>
                        <a:t>N = 18</a:t>
                      </a:r>
                    </a:p>
                  </a:txBody>
                  <a:tcPr anchor="ctr"/>
                </a:tc>
                <a:tc>
                  <a:txBody>
                    <a:bodyPr/>
                    <a:lstStyle/>
                    <a:p>
                      <a:pPr algn="ctr" rtl="0" fontAlgn="base"/>
                      <a:r>
                        <a:rPr lang="en-US" sz="1600" dirty="0">
                          <a:effectLst/>
                          <a:latin typeface="Arial"/>
                        </a:rPr>
                        <a:t>N = 18</a:t>
                      </a:r>
                    </a:p>
                  </a:txBody>
                  <a:tcPr anchor="ctr"/>
                </a:tc>
                <a:tc>
                  <a:txBody>
                    <a:bodyPr/>
                    <a:lstStyle/>
                    <a:p>
                      <a:pPr algn="ctr" rtl="0" fontAlgn="base"/>
                      <a:r>
                        <a:rPr lang="en-US" sz="1600" dirty="0">
                          <a:effectLst/>
                          <a:latin typeface="Arial"/>
                        </a:rPr>
                        <a:t>N = 21</a:t>
                      </a:r>
                    </a:p>
                  </a:txBody>
                  <a:tcPr anchor="ctr"/>
                </a:tc>
                <a:tc>
                  <a:txBody>
                    <a:bodyPr/>
                    <a:lstStyle/>
                    <a:p>
                      <a:pPr algn="ctr" rtl="0" fontAlgn="base"/>
                      <a:r>
                        <a:rPr lang="en-US" sz="1600" dirty="0">
                          <a:effectLst/>
                          <a:latin typeface="Arial"/>
                        </a:rPr>
                        <a:t>N = 18</a:t>
                      </a:r>
                    </a:p>
                  </a:txBody>
                  <a:tcPr anchor="ctr"/>
                </a:tc>
                <a:extLst>
                  <a:ext uri="{0D108BD9-81ED-4DB2-BD59-A6C34878D82A}">
                    <a16:rowId xmlns:a16="http://schemas.microsoft.com/office/drawing/2014/main" val="2204614166"/>
                  </a:ext>
                </a:extLst>
              </a:tr>
            </a:tbl>
          </a:graphicData>
        </a:graphic>
      </p:graphicFrame>
      <p:graphicFrame>
        <p:nvGraphicFramePr>
          <p:cNvPr id="8" name="Table 7">
            <a:extLst>
              <a:ext uri="{FF2B5EF4-FFF2-40B4-BE49-F238E27FC236}">
                <a16:creationId xmlns:a16="http://schemas.microsoft.com/office/drawing/2014/main" id="{B71A1463-9F4A-42E8-B1BC-2562B66A05E0}"/>
              </a:ext>
            </a:extLst>
          </p:cNvPr>
          <p:cNvGraphicFramePr>
            <a:graphicFrameLocks noGrp="1"/>
          </p:cNvGraphicFramePr>
          <p:nvPr>
            <p:extLst>
              <p:ext uri="{D42A27DB-BD31-4B8C-83A1-F6EECF244321}">
                <p14:modId xmlns:p14="http://schemas.microsoft.com/office/powerpoint/2010/main" val="2588131205"/>
              </p:ext>
            </p:extLst>
          </p:nvPr>
        </p:nvGraphicFramePr>
        <p:xfrm>
          <a:off x="243971" y="4917919"/>
          <a:ext cx="11483274" cy="914400"/>
        </p:xfrm>
        <a:graphic>
          <a:graphicData uri="http://schemas.openxmlformats.org/drawingml/2006/table">
            <a:tbl>
              <a:tblPr firstRow="1" firstCol="1" bandRow="1">
                <a:tableStyleId>{5C22544A-7EE6-4342-B048-85BDC9FD1C3A}</a:tableStyleId>
              </a:tblPr>
              <a:tblGrid>
                <a:gridCol w="1695938">
                  <a:extLst>
                    <a:ext uri="{9D8B030D-6E8A-4147-A177-3AD203B41FA5}">
                      <a16:colId xmlns:a16="http://schemas.microsoft.com/office/drawing/2014/main" val="1443432734"/>
                    </a:ext>
                  </a:extLst>
                </a:gridCol>
                <a:gridCol w="1223417">
                  <a:extLst>
                    <a:ext uri="{9D8B030D-6E8A-4147-A177-3AD203B41FA5}">
                      <a16:colId xmlns:a16="http://schemas.microsoft.com/office/drawing/2014/main" val="1206283532"/>
                    </a:ext>
                  </a:extLst>
                </a:gridCol>
                <a:gridCol w="1223417">
                  <a:extLst>
                    <a:ext uri="{9D8B030D-6E8A-4147-A177-3AD203B41FA5}">
                      <a16:colId xmlns:a16="http://schemas.microsoft.com/office/drawing/2014/main" val="1876614048"/>
                    </a:ext>
                  </a:extLst>
                </a:gridCol>
                <a:gridCol w="1223417">
                  <a:extLst>
                    <a:ext uri="{9D8B030D-6E8A-4147-A177-3AD203B41FA5}">
                      <a16:colId xmlns:a16="http://schemas.microsoft.com/office/drawing/2014/main" val="601026391"/>
                    </a:ext>
                  </a:extLst>
                </a:gridCol>
                <a:gridCol w="1223417">
                  <a:extLst>
                    <a:ext uri="{9D8B030D-6E8A-4147-A177-3AD203B41FA5}">
                      <a16:colId xmlns:a16="http://schemas.microsoft.com/office/drawing/2014/main" val="1781778041"/>
                    </a:ext>
                  </a:extLst>
                </a:gridCol>
                <a:gridCol w="1223417">
                  <a:extLst>
                    <a:ext uri="{9D8B030D-6E8A-4147-A177-3AD203B41FA5}">
                      <a16:colId xmlns:a16="http://schemas.microsoft.com/office/drawing/2014/main" val="2827405109"/>
                    </a:ext>
                  </a:extLst>
                </a:gridCol>
                <a:gridCol w="1223417">
                  <a:extLst>
                    <a:ext uri="{9D8B030D-6E8A-4147-A177-3AD203B41FA5}">
                      <a16:colId xmlns:a16="http://schemas.microsoft.com/office/drawing/2014/main" val="3607838452"/>
                    </a:ext>
                  </a:extLst>
                </a:gridCol>
                <a:gridCol w="1223417">
                  <a:extLst>
                    <a:ext uri="{9D8B030D-6E8A-4147-A177-3AD203B41FA5}">
                      <a16:colId xmlns:a16="http://schemas.microsoft.com/office/drawing/2014/main" val="3945456314"/>
                    </a:ext>
                  </a:extLst>
                </a:gridCol>
                <a:gridCol w="1223417">
                  <a:extLst>
                    <a:ext uri="{9D8B030D-6E8A-4147-A177-3AD203B41FA5}">
                      <a16:colId xmlns:a16="http://schemas.microsoft.com/office/drawing/2014/main" val="3125651056"/>
                    </a:ext>
                  </a:extLst>
                </a:gridCol>
              </a:tblGrid>
              <a:tr h="203234">
                <a:tc>
                  <a:txBody>
                    <a:bodyPr/>
                    <a:lstStyle/>
                    <a:p>
                      <a:pPr algn="ctr" rtl="0" fontAlgn="base"/>
                      <a:r>
                        <a:rPr lang="en-US" sz="1600" dirty="0">
                          <a:effectLst/>
                          <a:latin typeface="Arial"/>
                        </a:rPr>
                        <a:t>Contaminant</a:t>
                      </a:r>
                    </a:p>
                  </a:txBody>
                  <a:tcPr/>
                </a:tc>
                <a:tc>
                  <a:txBody>
                    <a:bodyPr/>
                    <a:lstStyle/>
                    <a:p>
                      <a:pPr algn="ctr" rtl="0" fontAlgn="base"/>
                      <a:r>
                        <a:rPr lang="en-US" sz="1600">
                          <a:effectLst/>
                          <a:latin typeface="Arial"/>
                        </a:rPr>
                        <a:t>Antimony </a:t>
                      </a:r>
                    </a:p>
                  </a:txBody>
                  <a:tcPr anchor="ctr"/>
                </a:tc>
                <a:tc>
                  <a:txBody>
                    <a:bodyPr/>
                    <a:lstStyle/>
                    <a:p>
                      <a:pPr algn="ctr" rtl="0" fontAlgn="base"/>
                      <a:r>
                        <a:rPr lang="en-US" sz="1600">
                          <a:effectLst/>
                          <a:latin typeface="Arial"/>
                        </a:rPr>
                        <a:t>Arsenic </a:t>
                      </a:r>
                    </a:p>
                  </a:txBody>
                  <a:tcPr anchor="ctr"/>
                </a:tc>
                <a:tc>
                  <a:txBody>
                    <a:bodyPr/>
                    <a:lstStyle/>
                    <a:p>
                      <a:pPr algn="ctr" rtl="0" fontAlgn="base"/>
                      <a:r>
                        <a:rPr lang="en-US" sz="1600">
                          <a:effectLst/>
                          <a:latin typeface="Arial"/>
                        </a:rPr>
                        <a:t>Beryllium</a:t>
                      </a:r>
                    </a:p>
                  </a:txBody>
                  <a:tcPr anchor="ctr"/>
                </a:tc>
                <a:tc>
                  <a:txBody>
                    <a:bodyPr/>
                    <a:lstStyle/>
                    <a:p>
                      <a:pPr algn="ctr" rtl="0" fontAlgn="base"/>
                      <a:r>
                        <a:rPr lang="en-US" sz="1600">
                          <a:effectLst/>
                          <a:latin typeface="Arial"/>
                        </a:rPr>
                        <a:t>Cadmium ​</a:t>
                      </a:r>
                      <a:endParaRPr lang="en-US" sz="1600" b="1">
                        <a:solidFill>
                          <a:srgbClr val="FFFFFF"/>
                        </a:solidFill>
                        <a:effectLst/>
                        <a:latin typeface="Arial"/>
                      </a:endParaRPr>
                    </a:p>
                  </a:txBody>
                  <a:tcPr/>
                </a:tc>
                <a:tc>
                  <a:txBody>
                    <a:bodyPr/>
                    <a:lstStyle/>
                    <a:p>
                      <a:pPr algn="ctr" rtl="0" fontAlgn="base"/>
                      <a:r>
                        <a:rPr lang="en-US" sz="1600">
                          <a:effectLst/>
                          <a:latin typeface="Arial"/>
                        </a:rPr>
                        <a:t>Lead ​</a:t>
                      </a:r>
                      <a:endParaRPr lang="en-US" sz="1600" b="1">
                        <a:solidFill>
                          <a:srgbClr val="FFFFFF"/>
                        </a:solidFill>
                        <a:effectLst/>
                        <a:latin typeface="Arial"/>
                      </a:endParaRPr>
                    </a:p>
                  </a:txBody>
                  <a:tcPr/>
                </a:tc>
                <a:tc>
                  <a:txBody>
                    <a:bodyPr/>
                    <a:lstStyle/>
                    <a:p>
                      <a:pPr algn="ctr" rtl="0" fontAlgn="base"/>
                      <a:r>
                        <a:rPr lang="en-US" sz="1600">
                          <a:effectLst/>
                          <a:latin typeface="Arial"/>
                        </a:rPr>
                        <a:t>Mercury  ​</a:t>
                      </a:r>
                      <a:endParaRPr lang="en-US" sz="1600" b="1">
                        <a:solidFill>
                          <a:srgbClr val="FFFFFF"/>
                        </a:solidFill>
                        <a:effectLst/>
                        <a:latin typeface="Arial"/>
                      </a:endParaRPr>
                    </a:p>
                  </a:txBody>
                  <a:tcPr/>
                </a:tc>
                <a:tc>
                  <a:txBody>
                    <a:bodyPr/>
                    <a:lstStyle/>
                    <a:p>
                      <a:pPr algn="ctr" rtl="0" fontAlgn="base"/>
                      <a:r>
                        <a:rPr lang="en-US" sz="1600">
                          <a:effectLst/>
                          <a:latin typeface="Arial"/>
                        </a:rPr>
                        <a:t>Nickel ​</a:t>
                      </a:r>
                      <a:endParaRPr lang="en-US" sz="1600" b="1">
                        <a:solidFill>
                          <a:srgbClr val="FFFFFF"/>
                        </a:solidFill>
                        <a:effectLst/>
                        <a:latin typeface="Arial"/>
                      </a:endParaRPr>
                    </a:p>
                  </a:txBody>
                  <a:tcPr/>
                </a:tc>
                <a:tc>
                  <a:txBody>
                    <a:bodyPr/>
                    <a:lstStyle/>
                    <a:p>
                      <a:pPr algn="ctr" rtl="0" fontAlgn="base"/>
                      <a:r>
                        <a:rPr lang="en-US" sz="1600">
                          <a:effectLst/>
                          <a:latin typeface="Arial"/>
                        </a:rPr>
                        <a:t>Thallium ​</a:t>
                      </a:r>
                      <a:endParaRPr lang="en-US" sz="1600" b="1">
                        <a:solidFill>
                          <a:srgbClr val="FFFFFF"/>
                        </a:solidFill>
                        <a:effectLst/>
                        <a:latin typeface="Arial"/>
                      </a:endParaRPr>
                    </a:p>
                  </a:txBody>
                  <a:tcPr/>
                </a:tc>
                <a:extLst>
                  <a:ext uri="{0D108BD9-81ED-4DB2-BD59-A6C34878D82A}">
                    <a16:rowId xmlns:a16="http://schemas.microsoft.com/office/drawing/2014/main" val="703520858"/>
                  </a:ext>
                </a:extLst>
              </a:tr>
              <a:tr h="252516">
                <a:tc>
                  <a:txBody>
                    <a:bodyPr/>
                    <a:lstStyle/>
                    <a:p>
                      <a:pPr algn="ctr" rtl="0" fontAlgn="base"/>
                      <a:r>
                        <a:rPr lang="en-US" sz="1600" b="1">
                          <a:effectLst/>
                          <a:latin typeface="Arial"/>
                        </a:rPr>
                        <a:t>Current DLR (</a:t>
                      </a:r>
                      <a:r>
                        <a:rPr lang="en-US" sz="1600" b="1" i="0" u="none" strike="noStrike" noProof="0">
                          <a:effectLst/>
                          <a:latin typeface="Arial"/>
                        </a:rPr>
                        <a:t>µg/L</a:t>
                      </a:r>
                      <a:r>
                        <a:rPr lang="en-US" sz="1600" b="1">
                          <a:effectLst/>
                          <a:latin typeface="Arial"/>
                        </a:rPr>
                        <a:t>)  ​</a:t>
                      </a:r>
                    </a:p>
                  </a:txBody>
                  <a:tcPr/>
                </a:tc>
                <a:tc>
                  <a:txBody>
                    <a:bodyPr/>
                    <a:lstStyle/>
                    <a:p>
                      <a:pPr algn="ctr" rtl="0" fontAlgn="base"/>
                      <a:r>
                        <a:rPr lang="en-US" sz="1600">
                          <a:effectLst/>
                          <a:latin typeface="Arial"/>
                        </a:rPr>
                        <a:t>6</a:t>
                      </a:r>
                    </a:p>
                  </a:txBody>
                  <a:tcPr anchor="ctr"/>
                </a:tc>
                <a:tc>
                  <a:txBody>
                    <a:bodyPr/>
                    <a:lstStyle/>
                    <a:p>
                      <a:pPr algn="ctr" rtl="0" fontAlgn="base"/>
                      <a:r>
                        <a:rPr lang="en-US" sz="1600">
                          <a:effectLst/>
                          <a:latin typeface="Arial"/>
                        </a:rPr>
                        <a:t>2</a:t>
                      </a:r>
                    </a:p>
                  </a:txBody>
                  <a:tcPr anchor="ctr"/>
                </a:tc>
                <a:tc>
                  <a:txBody>
                    <a:bodyPr/>
                    <a:lstStyle/>
                    <a:p>
                      <a:pPr algn="ctr" rtl="0" fontAlgn="base"/>
                      <a:r>
                        <a:rPr lang="en-US" sz="1600">
                          <a:effectLst/>
                          <a:latin typeface="Arial"/>
                        </a:rPr>
                        <a:t>1</a:t>
                      </a:r>
                    </a:p>
                  </a:txBody>
                  <a:tcPr anchor="ctr"/>
                </a:tc>
                <a:tc>
                  <a:txBody>
                    <a:bodyPr/>
                    <a:lstStyle/>
                    <a:p>
                      <a:pPr algn="ctr" rtl="0" fontAlgn="base"/>
                      <a:r>
                        <a:rPr lang="en-US" sz="1600">
                          <a:effectLst/>
                          <a:latin typeface="Arial"/>
                        </a:rPr>
                        <a:t>1</a:t>
                      </a:r>
                    </a:p>
                  </a:txBody>
                  <a:tcPr anchor="ctr"/>
                </a:tc>
                <a:tc>
                  <a:txBody>
                    <a:bodyPr/>
                    <a:lstStyle/>
                    <a:p>
                      <a:pPr algn="ctr" rtl="0" fontAlgn="base"/>
                      <a:r>
                        <a:rPr lang="en-US" sz="1600">
                          <a:effectLst/>
                          <a:latin typeface="Arial"/>
                        </a:rPr>
                        <a:t>5</a:t>
                      </a:r>
                    </a:p>
                  </a:txBody>
                  <a:tcPr anchor="ctr"/>
                </a:tc>
                <a:tc>
                  <a:txBody>
                    <a:bodyPr/>
                    <a:lstStyle/>
                    <a:p>
                      <a:pPr algn="ctr" rtl="0" fontAlgn="base"/>
                      <a:r>
                        <a:rPr lang="en-US" sz="1600">
                          <a:effectLst/>
                          <a:latin typeface="Arial"/>
                        </a:rPr>
                        <a:t>1</a:t>
                      </a:r>
                    </a:p>
                  </a:txBody>
                  <a:tcPr anchor="ctr"/>
                </a:tc>
                <a:tc>
                  <a:txBody>
                    <a:bodyPr/>
                    <a:lstStyle/>
                    <a:p>
                      <a:pPr algn="ctr" rtl="0" fontAlgn="base"/>
                      <a:r>
                        <a:rPr lang="en-US" sz="1600">
                          <a:effectLst/>
                          <a:latin typeface="Arial"/>
                        </a:rPr>
                        <a:t>10</a:t>
                      </a:r>
                    </a:p>
                  </a:txBody>
                  <a:tcPr anchor="ctr"/>
                </a:tc>
                <a:tc>
                  <a:txBody>
                    <a:bodyPr/>
                    <a:lstStyle/>
                    <a:p>
                      <a:pPr algn="ctr" rtl="0" fontAlgn="base"/>
                      <a:r>
                        <a:rPr lang="en-US" sz="1600" dirty="0">
                          <a:effectLst/>
                          <a:latin typeface="Arial"/>
                        </a:rPr>
                        <a:t>1 ​</a:t>
                      </a:r>
                    </a:p>
                  </a:txBody>
                  <a:tcPr anchor="ctr"/>
                </a:tc>
                <a:extLst>
                  <a:ext uri="{0D108BD9-81ED-4DB2-BD59-A6C34878D82A}">
                    <a16:rowId xmlns:a16="http://schemas.microsoft.com/office/drawing/2014/main" val="3626595069"/>
                  </a:ext>
                </a:extLst>
              </a:tr>
            </a:tbl>
          </a:graphicData>
        </a:graphic>
      </p:graphicFrame>
      <p:sp>
        <p:nvSpPr>
          <p:cNvPr id="3" name="TextBox 2">
            <a:extLst>
              <a:ext uri="{FF2B5EF4-FFF2-40B4-BE49-F238E27FC236}">
                <a16:creationId xmlns:a16="http://schemas.microsoft.com/office/drawing/2014/main" id="{B3F2F217-0DD9-447B-8F0C-3E2BFEC32B17}"/>
              </a:ext>
            </a:extLst>
          </p:cNvPr>
          <p:cNvSpPr txBox="1"/>
          <p:nvPr/>
        </p:nvSpPr>
        <p:spPr>
          <a:xfrm>
            <a:off x="142438" y="5869859"/>
            <a:ext cx="9976152"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rgbClr val="000000"/>
                </a:solidFill>
                <a:latin typeface="Arial"/>
                <a:cs typeface="Arial"/>
              </a:rPr>
              <a:t>MRL = Minimum Reporting Level</a:t>
            </a:r>
            <a:r>
              <a:rPr lang="en-US">
                <a:solidFill>
                  <a:srgbClr val="000000"/>
                </a:solidFill>
                <a:latin typeface="Arial"/>
                <a:cs typeface="Arial"/>
              </a:rPr>
              <a:t>.</a:t>
            </a:r>
          </a:p>
        </p:txBody>
      </p:sp>
    </p:spTree>
    <p:extLst>
      <p:ext uri="{BB962C8B-B14F-4D97-AF65-F5344CB8AC3E}">
        <p14:creationId xmlns:p14="http://schemas.microsoft.com/office/powerpoint/2010/main" val="822520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ECFF9-7B4A-4F58-8204-051DF9D8BCA2}"/>
              </a:ext>
            </a:extLst>
          </p:cNvPr>
          <p:cNvSpPr>
            <a:spLocks noGrp="1"/>
          </p:cNvSpPr>
          <p:nvPr>
            <p:ph type="ctrTitle"/>
          </p:nvPr>
        </p:nvSpPr>
        <p:spPr>
          <a:xfrm>
            <a:off x="228544" y="482026"/>
            <a:ext cx="11807331" cy="1358063"/>
          </a:xfrm>
        </p:spPr>
        <p:txBody>
          <a:bodyPr>
            <a:noAutofit/>
          </a:bodyPr>
          <a:lstStyle/>
          <a:p>
            <a:r>
              <a:rPr lang="en-US" sz="5000" b="1" dirty="0">
                <a:latin typeface="Arial"/>
                <a:cs typeface="Arial"/>
              </a:rPr>
              <a:t>Metals Detection Limit for Purposes of Reporting (DLR)</a:t>
            </a:r>
            <a:br>
              <a:rPr lang="en-US" sz="5200" b="1" dirty="0"/>
            </a:br>
            <a:endParaRPr lang="en-US" sz="4000" dirty="0"/>
          </a:p>
        </p:txBody>
      </p:sp>
      <p:sp>
        <p:nvSpPr>
          <p:cNvPr id="3" name="Subtitle 2">
            <a:extLst>
              <a:ext uri="{FF2B5EF4-FFF2-40B4-BE49-F238E27FC236}">
                <a16:creationId xmlns:a16="http://schemas.microsoft.com/office/drawing/2014/main" id="{8462484C-1499-4EBF-AE7D-A9BC2C925AF0}"/>
              </a:ext>
              <a:ext uri="{C183D7F6-B498-43B3-948B-1728B52AA6E4}">
                <adec:decorative xmlns:adec="http://schemas.microsoft.com/office/drawing/2017/decorative" val="0"/>
              </a:ext>
            </a:extLst>
          </p:cNvPr>
          <p:cNvSpPr>
            <a:spLocks noGrp="1"/>
          </p:cNvSpPr>
          <p:nvPr>
            <p:ph type="subTitle" idx="1"/>
          </p:nvPr>
        </p:nvSpPr>
        <p:spPr>
          <a:xfrm>
            <a:off x="2100942" y="2129855"/>
            <a:ext cx="9934754" cy="2422411"/>
          </a:xfrm>
        </p:spPr>
        <p:txBody>
          <a:bodyPr vert="horz" lIns="91440" tIns="45720" rIns="91440" bIns="45720" rtlCol="0" anchor="t">
            <a:normAutofit/>
          </a:bodyPr>
          <a:lstStyle/>
          <a:p>
            <a:pPr>
              <a:lnSpc>
                <a:spcPct val="100000"/>
              </a:lnSpc>
            </a:pPr>
            <a:r>
              <a:rPr lang="en-US" sz="3600" dirty="0">
                <a:latin typeface="Arial"/>
                <a:cs typeface="Arial"/>
              </a:rPr>
              <a:t>Pre-rulemaking Workshop </a:t>
            </a:r>
          </a:p>
          <a:p>
            <a:pPr>
              <a:lnSpc>
                <a:spcPct val="100000"/>
              </a:lnSpc>
            </a:pPr>
            <a:r>
              <a:rPr lang="en-US" sz="3600" dirty="0">
                <a:latin typeface="Arial"/>
                <a:cs typeface="Arial"/>
              </a:rPr>
              <a:t>Thursday, November 3, 2022</a:t>
            </a:r>
          </a:p>
          <a:p>
            <a:pPr>
              <a:lnSpc>
                <a:spcPct val="100000"/>
              </a:lnSpc>
            </a:pPr>
            <a:r>
              <a:rPr lang="en-US" sz="3600" dirty="0">
                <a:latin typeface="Arial"/>
                <a:cs typeface="Arial"/>
              </a:rPr>
              <a:t>9:30 a.m.</a:t>
            </a:r>
          </a:p>
        </p:txBody>
      </p:sp>
      <p:sp>
        <p:nvSpPr>
          <p:cNvPr id="5" name="TextBox 4">
            <a:extLst>
              <a:ext uri="{FF2B5EF4-FFF2-40B4-BE49-F238E27FC236}">
                <a16:creationId xmlns:a16="http://schemas.microsoft.com/office/drawing/2014/main" id="{02DF772D-3756-4585-B371-CA10F53A1DD8}"/>
              </a:ext>
            </a:extLst>
          </p:cNvPr>
          <p:cNvSpPr txBox="1"/>
          <p:nvPr/>
        </p:nvSpPr>
        <p:spPr>
          <a:xfrm>
            <a:off x="157653" y="6227498"/>
            <a:ext cx="3689131" cy="584775"/>
          </a:xfrm>
          <a:prstGeom prst="rect">
            <a:avLst/>
          </a:prstGeom>
          <a:noFill/>
        </p:spPr>
        <p:txBody>
          <a:bodyPr wrap="square" rtlCol="0">
            <a:spAutoFit/>
          </a:bodyPr>
          <a:lstStyle/>
          <a:p>
            <a:r>
              <a:rPr lang="en-US" sz="3200">
                <a:solidFill>
                  <a:schemeClr val="bg1"/>
                </a:solidFill>
                <a:latin typeface="Arial" panose="020B0604020202020204" pitchFamily="34" charset="0"/>
                <a:cs typeface="Arial" panose="020B0604020202020204" pitchFamily="34" charset="0"/>
              </a:rPr>
              <a:t>October 2021</a:t>
            </a:r>
          </a:p>
        </p:txBody>
      </p:sp>
    </p:spTree>
    <p:extLst>
      <p:ext uri="{BB962C8B-B14F-4D97-AF65-F5344CB8AC3E}">
        <p14:creationId xmlns:p14="http://schemas.microsoft.com/office/powerpoint/2010/main" val="371994817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4494F6B-6C1A-41B4-A198-DC5FBD11D573}"/>
              </a:ext>
            </a:extLst>
          </p:cNvPr>
          <p:cNvSpPr txBox="1">
            <a:spLocks noGrp="1"/>
          </p:cNvSpPr>
          <p:nvPr>
            <p:ph type="title" idx="4294967295"/>
          </p:nvPr>
        </p:nvSpPr>
        <p:spPr>
          <a:xfrm>
            <a:off x="838200" y="185737"/>
            <a:ext cx="10515600"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004E7D"/>
                </a:solidFill>
                <a:effectLst/>
                <a:uLnTx/>
                <a:uFillTx/>
                <a:latin typeface="Arial"/>
                <a:ea typeface="+mj-ea"/>
                <a:cs typeface="Arial"/>
              </a:rPr>
              <a:t>Initial Survey: MRL for Metals with Secondary MCLs </a:t>
            </a:r>
            <a:endParaRPr kumimoji="0" lang="en-US" sz="3600" b="1" i="0" u="none" strike="noStrike" kern="1200" cap="none" spc="0" normalizeH="0" baseline="0" noProof="0" dirty="0">
              <a:ln>
                <a:noFill/>
              </a:ln>
              <a:solidFill>
                <a:srgbClr val="004E7D"/>
              </a:solidFill>
              <a:effectLst/>
              <a:uLnTx/>
              <a:uFillTx/>
              <a:latin typeface="Arial" panose="020B0604020202020204" pitchFamily="34" charset="0"/>
              <a:ea typeface="+mj-ea"/>
              <a:cs typeface="Arial" panose="020B0604020202020204" pitchFamily="34" charset="0"/>
            </a:endParaRPr>
          </a:p>
        </p:txBody>
      </p:sp>
      <p:sp>
        <p:nvSpPr>
          <p:cNvPr id="4" name="Slide Number Placeholder 3">
            <a:extLst>
              <a:ext uri="{FF2B5EF4-FFF2-40B4-BE49-F238E27FC236}">
                <a16:creationId xmlns:a16="http://schemas.microsoft.com/office/drawing/2014/main" id="{E5A6FB2A-039A-4777-9A0B-545FDDB255EE}"/>
              </a:ext>
              <a:ext uri="{C183D7F6-B498-43B3-948B-1728B52AA6E4}">
                <adec:decorative xmlns:adec="http://schemas.microsoft.com/office/drawing/2017/decorative" val="1"/>
              </a:ext>
            </a:extLst>
          </p:cNvPr>
          <p:cNvSpPr>
            <a:spLocks noGrp="1"/>
          </p:cNvSpPr>
          <p:nvPr>
            <p:ph type="sldNum" sz="quarter" idx="4"/>
          </p:nvPr>
        </p:nvSpPr>
        <p:spPr/>
        <p:txBody>
          <a:bodyPr/>
          <a:lstStyle/>
          <a:p>
            <a:fld id="{A15CFC30-E45D-4431-B46B-489B270F7815}" type="slidenum">
              <a:rPr lang="en-US" smtClean="0"/>
              <a:pPr/>
              <a:t>20</a:t>
            </a:fld>
            <a:endParaRPr lang="en-US"/>
          </a:p>
        </p:txBody>
      </p:sp>
      <p:graphicFrame>
        <p:nvGraphicFramePr>
          <p:cNvPr id="6" name="Table 5">
            <a:extLst>
              <a:ext uri="{FF2B5EF4-FFF2-40B4-BE49-F238E27FC236}">
                <a16:creationId xmlns:a16="http://schemas.microsoft.com/office/drawing/2014/main" id="{E4A27A16-F949-4109-A339-639352AC1C48}"/>
              </a:ext>
            </a:extLst>
          </p:cNvPr>
          <p:cNvGraphicFramePr>
            <a:graphicFrameLocks noGrp="1"/>
          </p:cNvGraphicFramePr>
          <p:nvPr>
            <p:extLst>
              <p:ext uri="{D42A27DB-BD31-4B8C-83A1-F6EECF244321}">
                <p14:modId xmlns:p14="http://schemas.microsoft.com/office/powerpoint/2010/main" val="1029419984"/>
              </p:ext>
            </p:extLst>
          </p:nvPr>
        </p:nvGraphicFramePr>
        <p:xfrm>
          <a:off x="2249558" y="1570781"/>
          <a:ext cx="7220073" cy="3072562"/>
        </p:xfrm>
        <a:graphic>
          <a:graphicData uri="http://schemas.openxmlformats.org/drawingml/2006/table">
            <a:tbl>
              <a:tblPr firstRow="1" firstCol="1" bandRow="1">
                <a:tableStyleId>{5C22544A-7EE6-4342-B048-85BDC9FD1C3A}</a:tableStyleId>
              </a:tblPr>
              <a:tblGrid>
                <a:gridCol w="2225880">
                  <a:extLst>
                    <a:ext uri="{9D8B030D-6E8A-4147-A177-3AD203B41FA5}">
                      <a16:colId xmlns:a16="http://schemas.microsoft.com/office/drawing/2014/main" val="1752693993"/>
                    </a:ext>
                  </a:extLst>
                </a:gridCol>
                <a:gridCol w="1664731">
                  <a:extLst>
                    <a:ext uri="{9D8B030D-6E8A-4147-A177-3AD203B41FA5}">
                      <a16:colId xmlns:a16="http://schemas.microsoft.com/office/drawing/2014/main" val="2917620219"/>
                    </a:ext>
                  </a:extLst>
                </a:gridCol>
                <a:gridCol w="1664731">
                  <a:extLst>
                    <a:ext uri="{9D8B030D-6E8A-4147-A177-3AD203B41FA5}">
                      <a16:colId xmlns:a16="http://schemas.microsoft.com/office/drawing/2014/main" val="779471663"/>
                    </a:ext>
                  </a:extLst>
                </a:gridCol>
                <a:gridCol w="1664731">
                  <a:extLst>
                    <a:ext uri="{9D8B030D-6E8A-4147-A177-3AD203B41FA5}">
                      <a16:colId xmlns:a16="http://schemas.microsoft.com/office/drawing/2014/main" val="636022601"/>
                    </a:ext>
                  </a:extLst>
                </a:gridCol>
              </a:tblGrid>
              <a:tr h="495780">
                <a:tc>
                  <a:txBody>
                    <a:bodyPr/>
                    <a:lstStyle/>
                    <a:p>
                      <a:pPr lvl="0" algn="ctr" rtl="0">
                        <a:buNone/>
                      </a:pPr>
                      <a:r>
                        <a:rPr lang="en-US" sz="2000" b="1" dirty="0">
                          <a:effectLst/>
                          <a:latin typeface="Arial"/>
                        </a:rPr>
                        <a:t>MRL (µg/L)</a:t>
                      </a:r>
                    </a:p>
                  </a:txBody>
                  <a:tcPr/>
                </a:tc>
                <a:tc>
                  <a:txBody>
                    <a:bodyPr/>
                    <a:lstStyle/>
                    <a:p>
                      <a:pPr lvl="0" algn="ctr" rtl="0">
                        <a:buNone/>
                      </a:pPr>
                      <a:r>
                        <a:rPr lang="en-US" sz="2000" dirty="0">
                          <a:effectLst/>
                          <a:latin typeface="Arial"/>
                        </a:rPr>
                        <a:t>Iron</a:t>
                      </a:r>
                    </a:p>
                  </a:txBody>
                  <a:tcPr/>
                </a:tc>
                <a:tc>
                  <a:txBody>
                    <a:bodyPr/>
                    <a:lstStyle/>
                    <a:p>
                      <a:pPr lvl="0" algn="ctr">
                        <a:buNone/>
                      </a:pPr>
                      <a:r>
                        <a:rPr lang="en-US" sz="2000" dirty="0">
                          <a:effectLst/>
                          <a:latin typeface="Arial"/>
                        </a:rPr>
                        <a:t>Manganese</a:t>
                      </a:r>
                    </a:p>
                  </a:txBody>
                  <a:tcPr/>
                </a:tc>
                <a:tc>
                  <a:txBody>
                    <a:bodyPr/>
                    <a:lstStyle/>
                    <a:p>
                      <a:pPr lvl="0" algn="ctr" rtl="0">
                        <a:buNone/>
                      </a:pPr>
                      <a:r>
                        <a:rPr lang="en-US" sz="2000" dirty="0">
                          <a:effectLst/>
                          <a:latin typeface="Arial"/>
                        </a:rPr>
                        <a:t>Zinc</a:t>
                      </a:r>
                    </a:p>
                  </a:txBody>
                  <a:tcPr/>
                </a:tc>
                <a:extLst>
                  <a:ext uri="{0D108BD9-81ED-4DB2-BD59-A6C34878D82A}">
                    <a16:rowId xmlns:a16="http://schemas.microsoft.com/office/drawing/2014/main" val="1958773055"/>
                  </a:ext>
                </a:extLst>
              </a:tr>
              <a:tr h="495780">
                <a:tc>
                  <a:txBody>
                    <a:bodyPr/>
                    <a:lstStyle/>
                    <a:p>
                      <a:pPr lvl="0" algn="ctr">
                        <a:buNone/>
                      </a:pPr>
                      <a:r>
                        <a:rPr lang="en-US" sz="2000" b="1" dirty="0">
                          <a:solidFill>
                            <a:schemeClr val="bg1"/>
                          </a:solidFill>
                          <a:effectLst/>
                          <a:latin typeface="Arial"/>
                        </a:rPr>
                        <a:t>25th percentile</a:t>
                      </a:r>
                    </a:p>
                  </a:txBody>
                  <a:tcPr anchor="ctr"/>
                </a:tc>
                <a:tc>
                  <a:txBody>
                    <a:bodyPr/>
                    <a:lstStyle/>
                    <a:p>
                      <a:pPr lvl="0" algn="ctr">
                        <a:buNone/>
                      </a:pPr>
                      <a:r>
                        <a:rPr lang="en-US" sz="2000">
                          <a:effectLst/>
                          <a:latin typeface="Arial"/>
                        </a:rPr>
                        <a:t>23</a:t>
                      </a:r>
                    </a:p>
                  </a:txBody>
                  <a:tcPr anchor="ctr"/>
                </a:tc>
                <a:tc>
                  <a:txBody>
                    <a:bodyPr/>
                    <a:lstStyle/>
                    <a:p>
                      <a:pPr lvl="0" algn="ctr">
                        <a:buNone/>
                      </a:pPr>
                      <a:r>
                        <a:rPr lang="en-US" sz="2000" dirty="0">
                          <a:effectLst/>
                          <a:latin typeface="Arial"/>
                        </a:rPr>
                        <a:t>1</a:t>
                      </a:r>
                    </a:p>
                  </a:txBody>
                  <a:tcPr anchor="ctr"/>
                </a:tc>
                <a:tc>
                  <a:txBody>
                    <a:bodyPr/>
                    <a:lstStyle/>
                    <a:p>
                      <a:pPr lvl="0" algn="ctr">
                        <a:buNone/>
                      </a:pPr>
                      <a:r>
                        <a:rPr lang="en-US" sz="2000">
                          <a:effectLst/>
                          <a:latin typeface="Arial"/>
                        </a:rPr>
                        <a:t>5</a:t>
                      </a:r>
                    </a:p>
                  </a:txBody>
                  <a:tcPr anchor="ctr"/>
                </a:tc>
                <a:extLst>
                  <a:ext uri="{0D108BD9-81ED-4DB2-BD59-A6C34878D82A}">
                    <a16:rowId xmlns:a16="http://schemas.microsoft.com/office/drawing/2014/main" val="1495739035"/>
                  </a:ext>
                </a:extLst>
              </a:tr>
              <a:tr h="495780">
                <a:tc>
                  <a:txBody>
                    <a:bodyPr/>
                    <a:lstStyle/>
                    <a:p>
                      <a:pPr algn="ctr" rtl="0" fontAlgn="base"/>
                      <a:r>
                        <a:rPr lang="en-US" sz="2000" b="1" dirty="0">
                          <a:effectLst/>
                          <a:latin typeface="Arial"/>
                        </a:rPr>
                        <a:t>50th percentile </a:t>
                      </a:r>
                    </a:p>
                  </a:txBody>
                  <a:tcPr anchor="ctr"/>
                </a:tc>
                <a:tc>
                  <a:txBody>
                    <a:bodyPr/>
                    <a:lstStyle/>
                    <a:p>
                      <a:pPr algn="ctr" rtl="0" fontAlgn="base"/>
                      <a:r>
                        <a:rPr lang="en-US" sz="2000" dirty="0">
                          <a:effectLst/>
                          <a:latin typeface="Arial"/>
                        </a:rPr>
                        <a:t>30</a:t>
                      </a:r>
                    </a:p>
                  </a:txBody>
                  <a:tcPr anchor="ctr"/>
                </a:tc>
                <a:tc>
                  <a:txBody>
                    <a:bodyPr/>
                    <a:lstStyle/>
                    <a:p>
                      <a:pPr algn="ctr" rtl="0" fontAlgn="base"/>
                      <a:r>
                        <a:rPr lang="en-US" sz="2000" dirty="0">
                          <a:effectLst/>
                          <a:latin typeface="Arial"/>
                        </a:rPr>
                        <a:t>5</a:t>
                      </a:r>
                    </a:p>
                  </a:txBody>
                  <a:tcPr anchor="ctr"/>
                </a:tc>
                <a:tc>
                  <a:txBody>
                    <a:bodyPr/>
                    <a:lstStyle/>
                    <a:p>
                      <a:pPr algn="ctr" rtl="0" fontAlgn="base"/>
                      <a:r>
                        <a:rPr lang="en-US" sz="2000">
                          <a:effectLst/>
                          <a:latin typeface="Arial"/>
                        </a:rPr>
                        <a:t>10</a:t>
                      </a:r>
                    </a:p>
                  </a:txBody>
                  <a:tcPr anchor="ctr"/>
                </a:tc>
                <a:extLst>
                  <a:ext uri="{0D108BD9-81ED-4DB2-BD59-A6C34878D82A}">
                    <a16:rowId xmlns:a16="http://schemas.microsoft.com/office/drawing/2014/main" val="1768493751"/>
                  </a:ext>
                </a:extLst>
              </a:tr>
              <a:tr h="527560">
                <a:tc>
                  <a:txBody>
                    <a:bodyPr/>
                    <a:lstStyle/>
                    <a:p>
                      <a:pPr algn="ctr" rtl="0" fontAlgn="base"/>
                      <a:r>
                        <a:rPr lang="en-US" sz="2000" b="1" dirty="0">
                          <a:effectLst/>
                          <a:latin typeface="Arial"/>
                        </a:rPr>
                        <a:t>75th percentile </a:t>
                      </a:r>
                    </a:p>
                  </a:txBody>
                  <a:tcPr anchor="ctr"/>
                </a:tc>
                <a:tc>
                  <a:txBody>
                    <a:bodyPr/>
                    <a:lstStyle/>
                    <a:p>
                      <a:pPr algn="ctr" rtl="0" fontAlgn="base"/>
                      <a:r>
                        <a:rPr lang="en-US" sz="2000" dirty="0">
                          <a:effectLst/>
                          <a:latin typeface="Arial"/>
                        </a:rPr>
                        <a:t>50</a:t>
                      </a:r>
                    </a:p>
                  </a:txBody>
                  <a:tcPr anchor="ctr"/>
                </a:tc>
                <a:tc>
                  <a:txBody>
                    <a:bodyPr/>
                    <a:lstStyle/>
                    <a:p>
                      <a:pPr algn="ctr" rtl="0" fontAlgn="base"/>
                      <a:r>
                        <a:rPr lang="en-US" sz="2000" dirty="0">
                          <a:effectLst/>
                          <a:latin typeface="Arial"/>
                        </a:rPr>
                        <a:t>16</a:t>
                      </a:r>
                    </a:p>
                  </a:txBody>
                  <a:tcPr anchor="ctr"/>
                </a:tc>
                <a:tc>
                  <a:txBody>
                    <a:bodyPr/>
                    <a:lstStyle/>
                    <a:p>
                      <a:pPr algn="ctr" rtl="0" fontAlgn="base"/>
                      <a:r>
                        <a:rPr lang="en-US" sz="2000">
                          <a:effectLst/>
                          <a:latin typeface="Arial"/>
                        </a:rPr>
                        <a:t>35</a:t>
                      </a:r>
                    </a:p>
                  </a:txBody>
                  <a:tcPr anchor="ctr"/>
                </a:tc>
                <a:extLst>
                  <a:ext uri="{0D108BD9-81ED-4DB2-BD59-A6C34878D82A}">
                    <a16:rowId xmlns:a16="http://schemas.microsoft.com/office/drawing/2014/main" val="846620569"/>
                  </a:ext>
                </a:extLst>
              </a:tr>
              <a:tr h="528831">
                <a:tc>
                  <a:txBody>
                    <a:bodyPr/>
                    <a:lstStyle/>
                    <a:p>
                      <a:pPr lvl="0" algn="ctr">
                        <a:buNone/>
                      </a:pPr>
                      <a:r>
                        <a:rPr lang="en-US" sz="2000" b="1" i="0" u="none" strike="noStrike" noProof="0" dirty="0">
                          <a:effectLst/>
                          <a:latin typeface="Arial"/>
                        </a:rPr>
                        <a:t>90th percentile</a:t>
                      </a:r>
                      <a:endParaRPr lang="en-US" dirty="0"/>
                    </a:p>
                  </a:txBody>
                  <a:tcPr anchor="ctr"/>
                </a:tc>
                <a:tc>
                  <a:txBody>
                    <a:bodyPr/>
                    <a:lstStyle/>
                    <a:p>
                      <a:pPr lvl="0" algn="ctr">
                        <a:buNone/>
                      </a:pPr>
                      <a:r>
                        <a:rPr lang="en-US" sz="2000" dirty="0">
                          <a:effectLst/>
                          <a:latin typeface="Arial"/>
                        </a:rPr>
                        <a:t>100</a:t>
                      </a:r>
                    </a:p>
                  </a:txBody>
                  <a:tcPr anchor="ctr"/>
                </a:tc>
                <a:tc>
                  <a:txBody>
                    <a:bodyPr/>
                    <a:lstStyle/>
                    <a:p>
                      <a:pPr lvl="0" algn="ctr">
                        <a:buNone/>
                      </a:pPr>
                      <a:r>
                        <a:rPr lang="en-US" sz="2000" dirty="0">
                          <a:effectLst/>
                          <a:latin typeface="Arial"/>
                        </a:rPr>
                        <a:t>20</a:t>
                      </a:r>
                    </a:p>
                  </a:txBody>
                  <a:tcPr anchor="ctr"/>
                </a:tc>
                <a:tc>
                  <a:txBody>
                    <a:bodyPr/>
                    <a:lstStyle/>
                    <a:p>
                      <a:pPr lvl="0" algn="ctr">
                        <a:buNone/>
                      </a:pPr>
                      <a:r>
                        <a:rPr lang="en-US" sz="2000" dirty="0">
                          <a:effectLst/>
                          <a:latin typeface="Arial"/>
                        </a:rPr>
                        <a:t>50</a:t>
                      </a:r>
                    </a:p>
                  </a:txBody>
                  <a:tcPr anchor="ctr"/>
                </a:tc>
                <a:extLst>
                  <a:ext uri="{0D108BD9-81ED-4DB2-BD59-A6C34878D82A}">
                    <a16:rowId xmlns:a16="http://schemas.microsoft.com/office/drawing/2014/main" val="3552598884"/>
                  </a:ext>
                </a:extLst>
              </a:tr>
              <a:tr h="528831">
                <a:tc>
                  <a:txBody>
                    <a:bodyPr/>
                    <a:lstStyle/>
                    <a:p>
                      <a:pPr lvl="0" algn="ctr">
                        <a:buNone/>
                      </a:pPr>
                      <a:r>
                        <a:rPr lang="en-US" sz="2000" b="1" dirty="0">
                          <a:latin typeface="Arial"/>
                          <a:cs typeface="Arial"/>
                        </a:rPr>
                        <a:t>Responses (N)</a:t>
                      </a:r>
                    </a:p>
                  </a:txBody>
                  <a:tcPr anchor="ctr"/>
                </a:tc>
                <a:tc>
                  <a:txBody>
                    <a:bodyPr/>
                    <a:lstStyle/>
                    <a:p>
                      <a:pPr lvl="0" algn="ctr">
                        <a:buNone/>
                      </a:pPr>
                      <a:r>
                        <a:rPr lang="en-US" sz="2000" dirty="0">
                          <a:effectLst/>
                          <a:latin typeface="Arial"/>
                          <a:cs typeface="Arial"/>
                        </a:rPr>
                        <a:t>N = 19</a:t>
                      </a:r>
                    </a:p>
                  </a:txBody>
                  <a:tcPr anchor="ctr"/>
                </a:tc>
                <a:tc>
                  <a:txBody>
                    <a:bodyPr/>
                    <a:lstStyle/>
                    <a:p>
                      <a:pPr lvl="0" algn="ctr">
                        <a:buNone/>
                      </a:pPr>
                      <a:r>
                        <a:rPr lang="en-US" sz="2000" dirty="0">
                          <a:effectLst/>
                          <a:latin typeface="Arial"/>
                          <a:cs typeface="Arial"/>
                        </a:rPr>
                        <a:t>N = 24</a:t>
                      </a:r>
                    </a:p>
                  </a:txBody>
                  <a:tcPr anchor="ctr"/>
                </a:tc>
                <a:tc>
                  <a:txBody>
                    <a:bodyPr/>
                    <a:lstStyle/>
                    <a:p>
                      <a:pPr lvl="0" algn="ctr">
                        <a:buNone/>
                      </a:pPr>
                      <a:r>
                        <a:rPr lang="en-US" sz="2000" dirty="0">
                          <a:effectLst/>
                          <a:latin typeface="Arial"/>
                          <a:cs typeface="Arial"/>
                        </a:rPr>
                        <a:t>N = 24</a:t>
                      </a:r>
                    </a:p>
                  </a:txBody>
                  <a:tcPr anchor="ctr"/>
                </a:tc>
                <a:extLst>
                  <a:ext uri="{0D108BD9-81ED-4DB2-BD59-A6C34878D82A}">
                    <a16:rowId xmlns:a16="http://schemas.microsoft.com/office/drawing/2014/main" val="1453556202"/>
                  </a:ext>
                </a:extLst>
              </a:tr>
            </a:tbl>
          </a:graphicData>
        </a:graphic>
      </p:graphicFrame>
      <p:graphicFrame>
        <p:nvGraphicFramePr>
          <p:cNvPr id="9" name="Table 8">
            <a:extLst>
              <a:ext uri="{FF2B5EF4-FFF2-40B4-BE49-F238E27FC236}">
                <a16:creationId xmlns:a16="http://schemas.microsoft.com/office/drawing/2014/main" id="{130666D7-5B4E-480D-BA64-A10EA8611D9C}"/>
              </a:ext>
            </a:extLst>
          </p:cNvPr>
          <p:cNvGraphicFramePr>
            <a:graphicFrameLocks noGrp="1"/>
          </p:cNvGraphicFramePr>
          <p:nvPr>
            <p:extLst>
              <p:ext uri="{D42A27DB-BD31-4B8C-83A1-F6EECF244321}">
                <p14:modId xmlns:p14="http://schemas.microsoft.com/office/powerpoint/2010/main" val="2446332352"/>
              </p:ext>
            </p:extLst>
          </p:nvPr>
        </p:nvGraphicFramePr>
        <p:xfrm>
          <a:off x="2222017" y="4783383"/>
          <a:ext cx="7289729" cy="1005840"/>
        </p:xfrm>
        <a:graphic>
          <a:graphicData uri="http://schemas.openxmlformats.org/drawingml/2006/table">
            <a:tbl>
              <a:tblPr firstRow="1" bandRow="1">
                <a:tableStyleId>{5C22544A-7EE6-4342-B048-85BDC9FD1C3A}</a:tableStyleId>
              </a:tblPr>
              <a:tblGrid>
                <a:gridCol w="2247353">
                  <a:extLst>
                    <a:ext uri="{9D8B030D-6E8A-4147-A177-3AD203B41FA5}">
                      <a16:colId xmlns:a16="http://schemas.microsoft.com/office/drawing/2014/main" val="3440160093"/>
                    </a:ext>
                  </a:extLst>
                </a:gridCol>
                <a:gridCol w="1680792">
                  <a:extLst>
                    <a:ext uri="{9D8B030D-6E8A-4147-A177-3AD203B41FA5}">
                      <a16:colId xmlns:a16="http://schemas.microsoft.com/office/drawing/2014/main" val="1416128630"/>
                    </a:ext>
                  </a:extLst>
                </a:gridCol>
                <a:gridCol w="1680792">
                  <a:extLst>
                    <a:ext uri="{9D8B030D-6E8A-4147-A177-3AD203B41FA5}">
                      <a16:colId xmlns:a16="http://schemas.microsoft.com/office/drawing/2014/main" val="2903864199"/>
                    </a:ext>
                  </a:extLst>
                </a:gridCol>
                <a:gridCol w="1680792">
                  <a:extLst>
                    <a:ext uri="{9D8B030D-6E8A-4147-A177-3AD203B41FA5}">
                      <a16:colId xmlns:a16="http://schemas.microsoft.com/office/drawing/2014/main" val="745502756"/>
                    </a:ext>
                  </a:extLst>
                </a:gridCol>
              </a:tblGrid>
              <a:tr h="365332">
                <a:tc>
                  <a:txBody>
                    <a:bodyPr/>
                    <a:lstStyle/>
                    <a:p>
                      <a:pPr algn="ctr" rtl="0" fontAlgn="base"/>
                      <a:r>
                        <a:rPr lang="en-US" dirty="0">
                          <a:effectLst/>
                          <a:latin typeface="Arial" panose="020B0604020202020204" pitchFamily="34" charset="0"/>
                          <a:cs typeface="Arial" panose="020B0604020202020204" pitchFamily="34" charset="0"/>
                        </a:rPr>
                        <a:t>Contaminant</a:t>
                      </a:r>
                      <a:endParaRPr lang="en-US" b="1" dirty="0">
                        <a:solidFill>
                          <a:srgbClr val="FFFFFF"/>
                        </a:solidFill>
                        <a:effectLst/>
                        <a:latin typeface="Arial" panose="020B0604020202020204" pitchFamily="34" charset="0"/>
                        <a:cs typeface="Arial" panose="020B0604020202020204" pitchFamily="34" charset="0"/>
                      </a:endParaRPr>
                    </a:p>
                  </a:txBody>
                  <a:tcPr/>
                </a:tc>
                <a:tc>
                  <a:txBody>
                    <a:bodyPr/>
                    <a:lstStyle/>
                    <a:p>
                      <a:pPr algn="ctr" rtl="0" fontAlgn="base"/>
                      <a:r>
                        <a:rPr lang="en-US" dirty="0">
                          <a:effectLst/>
                          <a:latin typeface="Arial"/>
                        </a:rPr>
                        <a:t>Iron​</a:t>
                      </a:r>
                      <a:endParaRPr lang="en-US" b="1" dirty="0">
                        <a:solidFill>
                          <a:srgbClr val="FFFFFF"/>
                        </a:solidFill>
                        <a:effectLst/>
                        <a:latin typeface="Arial"/>
                      </a:endParaRPr>
                    </a:p>
                  </a:txBody>
                  <a:tcPr/>
                </a:tc>
                <a:tc>
                  <a:txBody>
                    <a:bodyPr/>
                    <a:lstStyle/>
                    <a:p>
                      <a:pPr algn="ctr" rtl="0" fontAlgn="base"/>
                      <a:r>
                        <a:rPr lang="en-US" dirty="0">
                          <a:effectLst/>
                          <a:latin typeface="Arial"/>
                        </a:rPr>
                        <a:t>Manganese​</a:t>
                      </a:r>
                      <a:endParaRPr lang="en-US" b="1" dirty="0">
                        <a:solidFill>
                          <a:srgbClr val="FFFFFF"/>
                        </a:solidFill>
                        <a:effectLst/>
                        <a:latin typeface="Arial"/>
                      </a:endParaRPr>
                    </a:p>
                  </a:txBody>
                  <a:tcPr/>
                </a:tc>
                <a:tc>
                  <a:txBody>
                    <a:bodyPr/>
                    <a:lstStyle/>
                    <a:p>
                      <a:pPr algn="ctr" rtl="0" fontAlgn="base"/>
                      <a:r>
                        <a:rPr lang="en-US" dirty="0">
                          <a:effectLst/>
                          <a:latin typeface="Arial"/>
                        </a:rPr>
                        <a:t>Zinc​</a:t>
                      </a:r>
                      <a:endParaRPr lang="en-US" b="1" dirty="0">
                        <a:solidFill>
                          <a:srgbClr val="FFFFFF"/>
                        </a:solidFill>
                        <a:effectLst/>
                        <a:latin typeface="Arial"/>
                      </a:endParaRPr>
                    </a:p>
                  </a:txBody>
                  <a:tcPr/>
                </a:tc>
                <a:extLst>
                  <a:ext uri="{0D108BD9-81ED-4DB2-BD59-A6C34878D82A}">
                    <a16:rowId xmlns:a16="http://schemas.microsoft.com/office/drawing/2014/main" val="2375046168"/>
                  </a:ext>
                </a:extLst>
              </a:tr>
              <a:tr h="252413">
                <a:tc>
                  <a:txBody>
                    <a:bodyPr/>
                    <a:lstStyle/>
                    <a:p>
                      <a:pPr lvl="0" algn="ctr">
                        <a:buNone/>
                      </a:pPr>
                      <a:r>
                        <a:rPr lang="en-US" sz="1800" b="1" i="0" u="none" strike="noStrike" noProof="0" dirty="0">
                          <a:effectLst/>
                          <a:latin typeface="Arial"/>
                        </a:rPr>
                        <a:t>Secondary MCL (µg/L)</a:t>
                      </a:r>
                      <a:r>
                        <a:rPr lang="en-US" dirty="0">
                          <a:effectLst/>
                        </a:rPr>
                        <a:t>​</a:t>
                      </a:r>
                    </a:p>
                  </a:txBody>
                  <a:tcPr/>
                </a:tc>
                <a:tc>
                  <a:txBody>
                    <a:bodyPr/>
                    <a:lstStyle/>
                    <a:p>
                      <a:pPr algn="ctr" rtl="0" fontAlgn="base"/>
                      <a:r>
                        <a:rPr lang="en-US" sz="2000" dirty="0">
                          <a:effectLst/>
                          <a:latin typeface="Arial"/>
                        </a:rPr>
                        <a:t>300</a:t>
                      </a:r>
                    </a:p>
                  </a:txBody>
                  <a:tcPr anchor="ctr"/>
                </a:tc>
                <a:tc>
                  <a:txBody>
                    <a:bodyPr/>
                    <a:lstStyle/>
                    <a:p>
                      <a:pPr algn="ctr" rtl="0" fontAlgn="base"/>
                      <a:r>
                        <a:rPr lang="en-US" sz="2000" dirty="0">
                          <a:effectLst/>
                          <a:latin typeface="Arial"/>
                        </a:rPr>
                        <a:t>50</a:t>
                      </a:r>
                    </a:p>
                  </a:txBody>
                  <a:tcPr anchor="ctr"/>
                </a:tc>
                <a:tc>
                  <a:txBody>
                    <a:bodyPr/>
                    <a:lstStyle/>
                    <a:p>
                      <a:pPr algn="ctr" rtl="0" fontAlgn="base"/>
                      <a:r>
                        <a:rPr lang="en-US" sz="2000" dirty="0">
                          <a:effectLst/>
                          <a:latin typeface="Arial"/>
                        </a:rPr>
                        <a:t>5000</a:t>
                      </a:r>
                    </a:p>
                  </a:txBody>
                  <a:tcPr anchor="ctr"/>
                </a:tc>
                <a:extLst>
                  <a:ext uri="{0D108BD9-81ED-4DB2-BD59-A6C34878D82A}">
                    <a16:rowId xmlns:a16="http://schemas.microsoft.com/office/drawing/2014/main" val="4182595056"/>
                  </a:ext>
                </a:extLst>
              </a:tr>
            </a:tbl>
          </a:graphicData>
        </a:graphic>
      </p:graphicFrame>
      <p:sp>
        <p:nvSpPr>
          <p:cNvPr id="2" name="TextBox 1">
            <a:extLst>
              <a:ext uri="{FF2B5EF4-FFF2-40B4-BE49-F238E27FC236}">
                <a16:creationId xmlns:a16="http://schemas.microsoft.com/office/drawing/2014/main" id="{4A32B9BF-B438-48FC-92B5-BC312626885D}"/>
              </a:ext>
            </a:extLst>
          </p:cNvPr>
          <p:cNvSpPr txBox="1"/>
          <p:nvPr/>
        </p:nvSpPr>
        <p:spPr>
          <a:xfrm>
            <a:off x="1015245" y="5970655"/>
            <a:ext cx="10291355"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solidFill>
                  <a:srgbClr val="000000"/>
                </a:solidFill>
                <a:latin typeface="Arial"/>
                <a:cs typeface="Arial"/>
              </a:rPr>
              <a:t>MRL = Minimum Reporting Level. </a:t>
            </a:r>
          </a:p>
        </p:txBody>
      </p:sp>
    </p:spTree>
    <p:extLst>
      <p:ext uri="{BB962C8B-B14F-4D97-AF65-F5344CB8AC3E}">
        <p14:creationId xmlns:p14="http://schemas.microsoft.com/office/powerpoint/2010/main" val="11473436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44494F6B-6C1A-41B4-A198-DC5FBD11D573}"/>
              </a:ext>
            </a:extLst>
          </p:cNvPr>
          <p:cNvSpPr txBox="1">
            <a:spLocks noGrp="1"/>
          </p:cNvSpPr>
          <p:nvPr>
            <p:ph type="title" idx="4294967295"/>
          </p:nvPr>
        </p:nvSpPr>
        <p:spPr>
          <a:xfrm>
            <a:off x="857490" y="307918"/>
            <a:ext cx="10515600" cy="1211989"/>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004E7D"/>
                </a:solidFill>
                <a:effectLst/>
                <a:uLnTx/>
                <a:uFillTx/>
                <a:latin typeface="Arial"/>
                <a:ea typeface="+mj-ea"/>
                <a:cs typeface="Arial"/>
              </a:rPr>
              <a:t>Initial Survey: Current Sample Analysis Costs </a:t>
            </a:r>
            <a:endParaRPr kumimoji="0" lang="en-US" sz="3600" b="1" i="0" u="none" strike="noStrike" kern="1200" cap="none" spc="0" normalizeH="0" baseline="0" noProof="0" dirty="0">
              <a:ln>
                <a:noFill/>
              </a:ln>
              <a:solidFill>
                <a:srgbClr val="004E7D"/>
              </a:solidFill>
              <a:effectLst/>
              <a:uLnTx/>
              <a:uFillTx/>
              <a:latin typeface="Arial" panose="020B0604020202020204" pitchFamily="34" charset="0"/>
              <a:ea typeface="+mj-ea"/>
              <a:cs typeface="Arial" panose="020B0604020202020204" pitchFamily="34" charset="0"/>
            </a:endParaRPr>
          </a:p>
        </p:txBody>
      </p:sp>
      <p:sp>
        <p:nvSpPr>
          <p:cNvPr id="4" name="Slide Number Placeholder 3">
            <a:extLst>
              <a:ext uri="{FF2B5EF4-FFF2-40B4-BE49-F238E27FC236}">
                <a16:creationId xmlns:a16="http://schemas.microsoft.com/office/drawing/2014/main" id="{E5A6FB2A-039A-4777-9A0B-545FDDB255EE}"/>
              </a:ext>
              <a:ext uri="{C183D7F6-B498-43B3-948B-1728B52AA6E4}">
                <adec:decorative xmlns:adec="http://schemas.microsoft.com/office/drawing/2017/decorative" val="1"/>
              </a:ext>
            </a:extLst>
          </p:cNvPr>
          <p:cNvSpPr>
            <a:spLocks noGrp="1"/>
          </p:cNvSpPr>
          <p:nvPr>
            <p:ph type="sldNum" sz="quarter" idx="4"/>
          </p:nvPr>
        </p:nvSpPr>
        <p:spPr/>
        <p:txBody>
          <a:bodyPr/>
          <a:lstStyle/>
          <a:p>
            <a:fld id="{A15CFC30-E45D-4431-B46B-489B270F7815}" type="slidenum">
              <a:rPr lang="en-US" smtClean="0"/>
              <a:pPr/>
              <a:t>21</a:t>
            </a:fld>
            <a:endParaRPr lang="en-US"/>
          </a:p>
        </p:txBody>
      </p:sp>
      <p:graphicFrame>
        <p:nvGraphicFramePr>
          <p:cNvPr id="8" name="Table 7">
            <a:extLst>
              <a:ext uri="{FF2B5EF4-FFF2-40B4-BE49-F238E27FC236}">
                <a16:creationId xmlns:a16="http://schemas.microsoft.com/office/drawing/2014/main" id="{D3E1CB3F-38D9-4164-9AFC-3D54351D078E}"/>
              </a:ext>
            </a:extLst>
          </p:cNvPr>
          <p:cNvGraphicFramePr>
            <a:graphicFrameLocks noGrp="1"/>
          </p:cNvGraphicFramePr>
          <p:nvPr>
            <p:extLst>
              <p:ext uri="{D42A27DB-BD31-4B8C-83A1-F6EECF244321}">
                <p14:modId xmlns:p14="http://schemas.microsoft.com/office/powerpoint/2010/main" val="3625766050"/>
              </p:ext>
            </p:extLst>
          </p:nvPr>
        </p:nvGraphicFramePr>
        <p:xfrm>
          <a:off x="627110" y="1436780"/>
          <a:ext cx="10886997" cy="3218581"/>
        </p:xfrm>
        <a:graphic>
          <a:graphicData uri="http://schemas.openxmlformats.org/drawingml/2006/table">
            <a:tbl>
              <a:tblPr firstRow="1" firstCol="1" bandRow="1">
                <a:tableStyleId>{5C22544A-7EE6-4342-B048-85BDC9FD1C3A}</a:tableStyleId>
              </a:tblPr>
              <a:tblGrid>
                <a:gridCol w="2721750">
                  <a:extLst>
                    <a:ext uri="{9D8B030D-6E8A-4147-A177-3AD203B41FA5}">
                      <a16:colId xmlns:a16="http://schemas.microsoft.com/office/drawing/2014/main" val="16398734"/>
                    </a:ext>
                  </a:extLst>
                </a:gridCol>
                <a:gridCol w="2721750">
                  <a:extLst>
                    <a:ext uri="{9D8B030D-6E8A-4147-A177-3AD203B41FA5}">
                      <a16:colId xmlns:a16="http://schemas.microsoft.com/office/drawing/2014/main" val="1064105022"/>
                    </a:ext>
                  </a:extLst>
                </a:gridCol>
                <a:gridCol w="2942428">
                  <a:extLst>
                    <a:ext uri="{9D8B030D-6E8A-4147-A177-3AD203B41FA5}">
                      <a16:colId xmlns:a16="http://schemas.microsoft.com/office/drawing/2014/main" val="3029110551"/>
                    </a:ext>
                  </a:extLst>
                </a:gridCol>
                <a:gridCol w="2501069">
                  <a:extLst>
                    <a:ext uri="{9D8B030D-6E8A-4147-A177-3AD203B41FA5}">
                      <a16:colId xmlns:a16="http://schemas.microsoft.com/office/drawing/2014/main" val="531241221"/>
                    </a:ext>
                  </a:extLst>
                </a:gridCol>
              </a:tblGrid>
              <a:tr h="480878">
                <a:tc>
                  <a:txBody>
                    <a:bodyPr/>
                    <a:lstStyle/>
                    <a:p>
                      <a:pPr algn="ctr" rtl="0" fontAlgn="base"/>
                      <a:r>
                        <a:rPr lang="en-US" sz="1800" dirty="0">
                          <a:effectLst/>
                          <a:latin typeface="Arial"/>
                        </a:rPr>
                        <a:t>Analytical Method</a:t>
                      </a:r>
                    </a:p>
                  </a:txBody>
                  <a:tcPr anchor="ctr"/>
                </a:tc>
                <a:tc>
                  <a:txBody>
                    <a:bodyPr/>
                    <a:lstStyle/>
                    <a:p>
                      <a:pPr algn="ctr" rtl="0" fontAlgn="base"/>
                      <a:r>
                        <a:rPr lang="en-US" sz="1800">
                          <a:effectLst/>
                          <a:latin typeface="Arial"/>
                        </a:rPr>
                        <a:t>Single/Suite</a:t>
                      </a:r>
                    </a:p>
                  </a:txBody>
                  <a:tcPr anchor="ctr"/>
                </a:tc>
                <a:tc>
                  <a:txBody>
                    <a:bodyPr/>
                    <a:lstStyle/>
                    <a:p>
                      <a:pPr algn="ctr" rtl="0" fontAlgn="base"/>
                      <a:r>
                        <a:rPr lang="en-US" sz="1800">
                          <a:effectLst/>
                          <a:latin typeface="Arial"/>
                        </a:rPr>
                        <a:t>Average Cost</a:t>
                      </a:r>
                    </a:p>
                  </a:txBody>
                  <a:tcPr anchor="ctr"/>
                </a:tc>
                <a:tc>
                  <a:txBody>
                    <a:bodyPr/>
                    <a:lstStyle/>
                    <a:p>
                      <a:pPr lvl="0" algn="ctr">
                        <a:buNone/>
                      </a:pPr>
                      <a:r>
                        <a:rPr lang="en-US" sz="1800">
                          <a:effectLst/>
                          <a:latin typeface="Arial"/>
                        </a:rPr>
                        <a:t>Median Cost</a:t>
                      </a:r>
                    </a:p>
                  </a:txBody>
                  <a:tcPr anchor="ctr"/>
                </a:tc>
                <a:extLst>
                  <a:ext uri="{0D108BD9-81ED-4DB2-BD59-A6C34878D82A}">
                    <a16:rowId xmlns:a16="http://schemas.microsoft.com/office/drawing/2014/main" val="2367607537"/>
                  </a:ext>
                </a:extLst>
              </a:tr>
              <a:tr h="422841">
                <a:tc>
                  <a:txBody>
                    <a:bodyPr/>
                    <a:lstStyle/>
                    <a:p>
                      <a:pPr algn="ctr" rtl="0" fontAlgn="base"/>
                      <a:r>
                        <a:rPr lang="en-US" sz="1800" b="1">
                          <a:solidFill>
                            <a:schemeClr val="bg1"/>
                          </a:solidFill>
                          <a:effectLst/>
                          <a:latin typeface="Arial"/>
                        </a:rPr>
                        <a:t>EPA Method 200.7</a:t>
                      </a:r>
                    </a:p>
                  </a:txBody>
                  <a:tcPr anchor="ctr"/>
                </a:tc>
                <a:tc>
                  <a:txBody>
                    <a:bodyPr/>
                    <a:lstStyle/>
                    <a:p>
                      <a:pPr algn="ctr" rtl="0" fontAlgn="base"/>
                      <a:r>
                        <a:rPr lang="en-US" sz="1800">
                          <a:solidFill>
                            <a:schemeClr val="tx1"/>
                          </a:solidFill>
                          <a:effectLst/>
                          <a:latin typeface="Arial"/>
                        </a:rPr>
                        <a:t>Single</a:t>
                      </a:r>
                    </a:p>
                  </a:txBody>
                  <a:tcPr anchor="ctr"/>
                </a:tc>
                <a:tc>
                  <a:txBody>
                    <a:bodyPr/>
                    <a:lstStyle/>
                    <a:p>
                      <a:pPr algn="ctr" rtl="0" fontAlgn="base"/>
                      <a:r>
                        <a:rPr lang="en-US" sz="1800" b="0" i="0">
                          <a:solidFill>
                            <a:srgbClr val="000000"/>
                          </a:solidFill>
                          <a:effectLst/>
                          <a:latin typeface="Arial"/>
                        </a:rPr>
                        <a:t>$38 </a:t>
                      </a:r>
                      <a:endParaRPr lang="en-US" sz="1800" b="0" i="0">
                        <a:effectLst/>
                        <a:latin typeface="Arial"/>
                      </a:endParaRPr>
                    </a:p>
                  </a:txBody>
                  <a:tcPr anchor="ctr"/>
                </a:tc>
                <a:tc>
                  <a:txBody>
                    <a:bodyPr/>
                    <a:lstStyle/>
                    <a:p>
                      <a:pPr algn="ctr" rtl="0" fontAlgn="base"/>
                      <a:r>
                        <a:rPr lang="en-US" sz="1800" b="0" i="0">
                          <a:solidFill>
                            <a:srgbClr val="000000"/>
                          </a:solidFill>
                          <a:effectLst/>
                          <a:latin typeface="Arial"/>
                        </a:rPr>
                        <a:t>$40 </a:t>
                      </a:r>
                      <a:endParaRPr lang="en-US" sz="1800" b="0" i="0">
                        <a:effectLst/>
                        <a:latin typeface="Arial"/>
                      </a:endParaRPr>
                    </a:p>
                  </a:txBody>
                  <a:tcPr anchor="ctr"/>
                </a:tc>
                <a:extLst>
                  <a:ext uri="{0D108BD9-81ED-4DB2-BD59-A6C34878D82A}">
                    <a16:rowId xmlns:a16="http://schemas.microsoft.com/office/drawing/2014/main" val="232748653"/>
                  </a:ext>
                </a:extLst>
              </a:tr>
              <a:tr h="389677">
                <a:tc>
                  <a:txBody>
                    <a:bodyPr/>
                    <a:lstStyle/>
                    <a:p>
                      <a:pPr algn="ctr" rtl="0" fontAlgn="base"/>
                      <a:r>
                        <a:rPr lang="en-US" sz="1800" b="1" dirty="0">
                          <a:solidFill>
                            <a:schemeClr val="bg1"/>
                          </a:solidFill>
                          <a:effectLst/>
                          <a:latin typeface="Arial"/>
                        </a:rPr>
                        <a:t>EPA Method 200.7</a:t>
                      </a:r>
                    </a:p>
                  </a:txBody>
                  <a:tcPr anchor="ctr"/>
                </a:tc>
                <a:tc>
                  <a:txBody>
                    <a:bodyPr/>
                    <a:lstStyle/>
                    <a:p>
                      <a:pPr algn="ctr" rtl="0" fontAlgn="base"/>
                      <a:r>
                        <a:rPr lang="en-US" sz="1800">
                          <a:solidFill>
                            <a:schemeClr val="tx1"/>
                          </a:solidFill>
                          <a:effectLst/>
                          <a:latin typeface="Arial"/>
                        </a:rPr>
                        <a:t>Suite</a:t>
                      </a:r>
                    </a:p>
                  </a:txBody>
                  <a:tcPr anchor="ctr"/>
                </a:tc>
                <a:tc>
                  <a:txBody>
                    <a:bodyPr/>
                    <a:lstStyle/>
                    <a:p>
                      <a:pPr algn="ctr" rtl="0" fontAlgn="base"/>
                      <a:r>
                        <a:rPr lang="en-US" sz="1800" b="0" i="0" dirty="0">
                          <a:solidFill>
                            <a:srgbClr val="000000"/>
                          </a:solidFill>
                          <a:effectLst/>
                          <a:latin typeface="Arial"/>
                        </a:rPr>
                        <a:t>$23/analyte</a:t>
                      </a:r>
                      <a:endParaRPr lang="en-US" sz="1800" b="0" i="0" dirty="0">
                        <a:effectLst/>
                        <a:latin typeface="Arial"/>
                      </a:endParaRPr>
                    </a:p>
                  </a:txBody>
                  <a:tcPr anchor="ctr"/>
                </a:tc>
                <a:tc>
                  <a:txBody>
                    <a:bodyPr/>
                    <a:lstStyle/>
                    <a:p>
                      <a:pPr algn="ctr" rtl="0" fontAlgn="base"/>
                      <a:r>
                        <a:rPr lang="en-US" sz="1800" b="0" i="0" dirty="0">
                          <a:solidFill>
                            <a:srgbClr val="000000"/>
                          </a:solidFill>
                          <a:effectLst/>
                          <a:latin typeface="Arial"/>
                        </a:rPr>
                        <a:t>$21/analyte </a:t>
                      </a:r>
                      <a:endParaRPr lang="en-US" sz="1800" b="0" i="0" dirty="0">
                        <a:effectLst/>
                        <a:latin typeface="Arial"/>
                      </a:endParaRPr>
                    </a:p>
                  </a:txBody>
                  <a:tcPr anchor="ctr"/>
                </a:tc>
                <a:extLst>
                  <a:ext uri="{0D108BD9-81ED-4DB2-BD59-A6C34878D82A}">
                    <a16:rowId xmlns:a16="http://schemas.microsoft.com/office/drawing/2014/main" val="2901248410"/>
                  </a:ext>
                </a:extLst>
              </a:tr>
              <a:tr h="414550">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US" sz="1800" b="1">
                          <a:solidFill>
                            <a:schemeClr val="bg1"/>
                          </a:solidFill>
                          <a:effectLst/>
                          <a:latin typeface="Arial"/>
                        </a:rPr>
                        <a:t>EPA Method 200.8</a:t>
                      </a:r>
                    </a:p>
                  </a:txBody>
                  <a:tcPr anchor="ctr"/>
                </a:tc>
                <a:tc>
                  <a:txBody>
                    <a:bodyPr/>
                    <a:lstStyle/>
                    <a:p>
                      <a:pPr algn="ctr" rtl="0" fontAlgn="base"/>
                      <a:r>
                        <a:rPr lang="en-US" sz="1800">
                          <a:solidFill>
                            <a:schemeClr val="tx1"/>
                          </a:solidFill>
                          <a:effectLst/>
                          <a:latin typeface="Arial"/>
                        </a:rPr>
                        <a:t>Single</a:t>
                      </a:r>
                    </a:p>
                  </a:txBody>
                  <a:tcPr anchor="ctr"/>
                </a:tc>
                <a:tc>
                  <a:txBody>
                    <a:bodyPr/>
                    <a:lstStyle/>
                    <a:p>
                      <a:pPr algn="ctr" rtl="0" fontAlgn="base"/>
                      <a:r>
                        <a:rPr lang="en-US" sz="1800" b="0" i="0">
                          <a:solidFill>
                            <a:srgbClr val="000000"/>
                          </a:solidFill>
                          <a:effectLst/>
                          <a:latin typeface="Arial"/>
                        </a:rPr>
                        <a:t>$32 </a:t>
                      </a:r>
                      <a:endParaRPr lang="en-US" sz="1800" b="0" i="0">
                        <a:effectLst/>
                        <a:latin typeface="Arial"/>
                      </a:endParaRPr>
                    </a:p>
                  </a:txBody>
                  <a:tcPr anchor="ctr"/>
                </a:tc>
                <a:tc>
                  <a:txBody>
                    <a:bodyPr/>
                    <a:lstStyle/>
                    <a:p>
                      <a:pPr algn="ctr" rtl="0" fontAlgn="base"/>
                      <a:r>
                        <a:rPr lang="en-US" sz="1800" b="0" i="0" dirty="0">
                          <a:solidFill>
                            <a:srgbClr val="000000"/>
                          </a:solidFill>
                          <a:effectLst/>
                          <a:latin typeface="Arial"/>
                        </a:rPr>
                        <a:t>$30 </a:t>
                      </a:r>
                      <a:endParaRPr lang="en-US" sz="1800" b="0" i="0" dirty="0">
                        <a:effectLst/>
                        <a:latin typeface="Arial"/>
                      </a:endParaRPr>
                    </a:p>
                  </a:txBody>
                  <a:tcPr anchor="ctr"/>
                </a:tc>
                <a:extLst>
                  <a:ext uri="{0D108BD9-81ED-4DB2-BD59-A6C34878D82A}">
                    <a16:rowId xmlns:a16="http://schemas.microsoft.com/office/drawing/2014/main" val="177776895"/>
                  </a:ext>
                </a:extLst>
              </a:tr>
              <a:tr h="414550">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US" sz="1800" b="1">
                          <a:solidFill>
                            <a:schemeClr val="bg1"/>
                          </a:solidFill>
                          <a:effectLst/>
                          <a:latin typeface="Arial"/>
                        </a:rPr>
                        <a:t>EPA Method 200.8</a:t>
                      </a:r>
                    </a:p>
                  </a:txBody>
                  <a:tcPr anchor="ctr"/>
                </a:tc>
                <a:tc>
                  <a:txBody>
                    <a:bodyPr/>
                    <a:lstStyle/>
                    <a:p>
                      <a:pPr algn="ctr" rtl="0" fontAlgn="base"/>
                      <a:r>
                        <a:rPr lang="en-US" sz="1800">
                          <a:solidFill>
                            <a:schemeClr val="tx1"/>
                          </a:solidFill>
                          <a:effectLst/>
                          <a:latin typeface="Arial"/>
                        </a:rPr>
                        <a:t>Suite</a:t>
                      </a:r>
                    </a:p>
                  </a:txBody>
                  <a:tcPr anchor="ctr"/>
                </a:tc>
                <a:tc>
                  <a:txBody>
                    <a:bodyPr/>
                    <a:lstStyle/>
                    <a:p>
                      <a:pPr algn="ctr" rtl="0" fontAlgn="base"/>
                      <a:r>
                        <a:rPr lang="en-US" sz="1800" b="0" i="0" dirty="0">
                          <a:solidFill>
                            <a:srgbClr val="000000"/>
                          </a:solidFill>
                          <a:effectLst/>
                          <a:latin typeface="Arial"/>
                        </a:rPr>
                        <a:t>$29/analyte</a:t>
                      </a:r>
                      <a:endParaRPr lang="en-US" sz="1800" b="0" i="0" dirty="0">
                        <a:effectLst/>
                        <a:latin typeface="Arial"/>
                      </a:endParaRPr>
                    </a:p>
                  </a:txBody>
                  <a:tcPr anchor="ctr"/>
                </a:tc>
                <a:tc>
                  <a:txBody>
                    <a:bodyPr/>
                    <a:lstStyle/>
                    <a:p>
                      <a:pPr algn="ctr" rtl="0" fontAlgn="base"/>
                      <a:r>
                        <a:rPr lang="en-US" sz="1800" b="0" i="0" dirty="0">
                          <a:solidFill>
                            <a:srgbClr val="000000"/>
                          </a:solidFill>
                          <a:effectLst/>
                          <a:latin typeface="Arial"/>
                        </a:rPr>
                        <a:t>$23/analyte</a:t>
                      </a:r>
                      <a:endParaRPr lang="en-US" sz="1800" b="0" i="0" dirty="0">
                        <a:effectLst/>
                        <a:latin typeface="Arial"/>
                      </a:endParaRPr>
                    </a:p>
                  </a:txBody>
                  <a:tcPr anchor="ctr"/>
                </a:tc>
                <a:extLst>
                  <a:ext uri="{0D108BD9-81ED-4DB2-BD59-A6C34878D82A}">
                    <a16:rowId xmlns:a16="http://schemas.microsoft.com/office/drawing/2014/main" val="1009292366"/>
                  </a:ext>
                </a:extLst>
              </a:tr>
              <a:tr h="456005">
                <a:tc>
                  <a:txBody>
                    <a:bodyPr/>
                    <a:lstStyle/>
                    <a:p>
                      <a:pPr marL="0" lvl="0" indent="0" algn="ctr">
                        <a:lnSpc>
                          <a:spcPct val="100000"/>
                        </a:lnSpc>
                        <a:spcBef>
                          <a:spcPts val="0"/>
                        </a:spcBef>
                        <a:spcAft>
                          <a:spcPts val="0"/>
                        </a:spcAft>
                        <a:buNone/>
                      </a:pPr>
                      <a:r>
                        <a:rPr lang="en-US" sz="1800" b="1">
                          <a:solidFill>
                            <a:schemeClr val="bg1"/>
                          </a:solidFill>
                          <a:effectLst/>
                          <a:latin typeface="Arial"/>
                        </a:rPr>
                        <a:t>SM 3113B</a:t>
                      </a:r>
                    </a:p>
                  </a:txBody>
                  <a:tcPr anchor="ctr"/>
                </a:tc>
                <a:tc>
                  <a:txBody>
                    <a:bodyPr/>
                    <a:lstStyle/>
                    <a:p>
                      <a:pPr lvl="0" algn="ctr">
                        <a:buNone/>
                      </a:pPr>
                      <a:r>
                        <a:rPr lang="en-US" sz="1800">
                          <a:latin typeface="Arial"/>
                        </a:rPr>
                        <a:t>Single</a:t>
                      </a:r>
                    </a:p>
                  </a:txBody>
                  <a:tcPr anchor="ctr"/>
                </a:tc>
                <a:tc>
                  <a:txBody>
                    <a:bodyPr/>
                    <a:lstStyle/>
                    <a:p>
                      <a:pPr lvl="0" algn="ctr">
                        <a:buNone/>
                      </a:pPr>
                      <a:r>
                        <a:rPr lang="en-US" sz="1800" b="0" i="0">
                          <a:solidFill>
                            <a:srgbClr val="000000"/>
                          </a:solidFill>
                          <a:effectLst/>
                          <a:latin typeface="Arial"/>
                        </a:rPr>
                        <a:t>$40</a:t>
                      </a:r>
                    </a:p>
                  </a:txBody>
                  <a:tcPr anchor="ctr"/>
                </a:tc>
                <a:tc>
                  <a:txBody>
                    <a:bodyPr/>
                    <a:lstStyle/>
                    <a:p>
                      <a:pPr lvl="0" algn="ctr">
                        <a:buNone/>
                      </a:pPr>
                      <a:r>
                        <a:rPr lang="en-US" sz="1800" b="0" i="0">
                          <a:solidFill>
                            <a:srgbClr val="000000"/>
                          </a:solidFill>
                          <a:effectLst/>
                          <a:latin typeface="Arial"/>
                        </a:rPr>
                        <a:t>$40</a:t>
                      </a:r>
                    </a:p>
                  </a:txBody>
                  <a:tcPr anchor="ctr"/>
                </a:tc>
                <a:extLst>
                  <a:ext uri="{0D108BD9-81ED-4DB2-BD59-A6C34878D82A}">
                    <a16:rowId xmlns:a16="http://schemas.microsoft.com/office/drawing/2014/main" val="1463594401"/>
                  </a:ext>
                </a:extLst>
              </a:tr>
              <a:tr h="555497">
                <a:tc>
                  <a:txBody>
                    <a:bodyPr/>
                    <a:lstStyle/>
                    <a:p>
                      <a:pPr algn="ctr" rtl="0" fontAlgn="base"/>
                      <a:r>
                        <a:rPr lang="en-US" sz="1800" b="1" dirty="0">
                          <a:solidFill>
                            <a:schemeClr val="bg1"/>
                          </a:solidFill>
                          <a:effectLst/>
                          <a:latin typeface="Arial"/>
                        </a:rPr>
                        <a:t>EPA Method 245.1 </a:t>
                      </a:r>
                      <a:br>
                        <a:rPr lang="en-US" sz="1800" b="1" dirty="0">
                          <a:solidFill>
                            <a:schemeClr val="bg1"/>
                          </a:solidFill>
                          <a:effectLst/>
                          <a:latin typeface="Arial"/>
                        </a:rPr>
                      </a:br>
                      <a:r>
                        <a:rPr lang="en-US" sz="1800" b="0" dirty="0">
                          <a:solidFill>
                            <a:schemeClr val="bg1"/>
                          </a:solidFill>
                          <a:effectLst/>
                          <a:latin typeface="Arial"/>
                        </a:rPr>
                        <a:t>(Mercury only)</a:t>
                      </a:r>
                    </a:p>
                  </a:txBody>
                  <a:tcPr anchor="ctr"/>
                </a:tc>
                <a:tc>
                  <a:txBody>
                    <a:bodyPr/>
                    <a:lstStyle/>
                    <a:p>
                      <a:pPr algn="ctr" rtl="0" fontAlgn="base"/>
                      <a:r>
                        <a:rPr lang="en-US" sz="1800">
                          <a:solidFill>
                            <a:schemeClr val="tx1"/>
                          </a:solidFill>
                          <a:effectLst/>
                          <a:latin typeface="Arial"/>
                        </a:rPr>
                        <a:t>Single</a:t>
                      </a:r>
                    </a:p>
                  </a:txBody>
                  <a:tcPr anchor="ctr"/>
                </a:tc>
                <a:tc>
                  <a:txBody>
                    <a:bodyPr/>
                    <a:lstStyle/>
                    <a:p>
                      <a:pPr algn="ctr" rtl="0" fontAlgn="base"/>
                      <a:r>
                        <a:rPr lang="en-US" sz="1800" b="0" i="0">
                          <a:solidFill>
                            <a:srgbClr val="000000"/>
                          </a:solidFill>
                          <a:effectLst/>
                          <a:latin typeface="Arial"/>
                        </a:rPr>
                        <a:t>$71 </a:t>
                      </a:r>
                      <a:endParaRPr lang="en-US" sz="1800" b="0" i="0">
                        <a:effectLst/>
                        <a:latin typeface="Arial"/>
                      </a:endParaRPr>
                    </a:p>
                  </a:txBody>
                  <a:tcPr anchor="ctr"/>
                </a:tc>
                <a:tc>
                  <a:txBody>
                    <a:bodyPr/>
                    <a:lstStyle/>
                    <a:p>
                      <a:pPr algn="ctr" rtl="0" fontAlgn="base"/>
                      <a:r>
                        <a:rPr lang="en-US" sz="1800" b="0" i="0" dirty="0">
                          <a:solidFill>
                            <a:srgbClr val="000000"/>
                          </a:solidFill>
                          <a:effectLst/>
                          <a:latin typeface="Arial"/>
                        </a:rPr>
                        <a:t>$60 </a:t>
                      </a:r>
                      <a:endParaRPr lang="en-US" sz="1800" b="0" i="0" dirty="0">
                        <a:effectLst/>
                        <a:latin typeface="Arial"/>
                      </a:endParaRPr>
                    </a:p>
                  </a:txBody>
                  <a:tcPr anchor="ctr"/>
                </a:tc>
                <a:extLst>
                  <a:ext uri="{0D108BD9-81ED-4DB2-BD59-A6C34878D82A}">
                    <a16:rowId xmlns:a16="http://schemas.microsoft.com/office/drawing/2014/main" val="1522175815"/>
                  </a:ext>
                </a:extLst>
              </a:tr>
            </a:tbl>
          </a:graphicData>
        </a:graphic>
      </p:graphicFrame>
      <p:sp>
        <p:nvSpPr>
          <p:cNvPr id="2" name="Rectangle 1">
            <a:extLst>
              <a:ext uri="{FF2B5EF4-FFF2-40B4-BE49-F238E27FC236}">
                <a16:creationId xmlns:a16="http://schemas.microsoft.com/office/drawing/2014/main" id="{7D245481-B1DE-48F9-A94E-3E339FBA4FD8}"/>
              </a:ext>
            </a:extLst>
          </p:cNvPr>
          <p:cNvSpPr/>
          <p:nvPr/>
        </p:nvSpPr>
        <p:spPr>
          <a:xfrm>
            <a:off x="627110" y="4851645"/>
            <a:ext cx="10886996" cy="1200329"/>
          </a:xfrm>
          <a:prstGeom prst="rect">
            <a:avLst/>
          </a:prstGeom>
        </p:spPr>
        <p:txBody>
          <a:bodyPr wrap="square">
            <a:spAutoFit/>
          </a:bodyPr>
          <a:lstStyle/>
          <a:p>
            <a:r>
              <a:rPr lang="en-US" b="1" dirty="0">
                <a:latin typeface="Arial"/>
                <a:cs typeface="Arial"/>
              </a:rPr>
              <a:t>Range of </a:t>
            </a:r>
            <a:r>
              <a:rPr lang="en-US" b="1" u="sng" dirty="0">
                <a:latin typeface="Arial"/>
                <a:cs typeface="Arial"/>
              </a:rPr>
              <a:t>average</a:t>
            </a:r>
            <a:r>
              <a:rPr lang="en-US" b="1" dirty="0">
                <a:latin typeface="Arial"/>
                <a:cs typeface="Arial"/>
              </a:rPr>
              <a:t> costs </a:t>
            </a:r>
            <a:endParaRPr lang="en-US" b="1" dirty="0"/>
          </a:p>
          <a:p>
            <a:pPr marL="285750" indent="-285750">
              <a:buFont typeface="Arial" panose="020B0604020202020204" pitchFamily="34" charset="0"/>
              <a:buChar char="•"/>
            </a:pPr>
            <a:r>
              <a:rPr lang="en-US" dirty="0">
                <a:latin typeface="Arial"/>
                <a:cs typeface="Arial"/>
              </a:rPr>
              <a:t>Single element analysis: $32 to $71</a:t>
            </a:r>
          </a:p>
          <a:p>
            <a:pPr marL="285750" indent="-285750">
              <a:buFont typeface="Arial" panose="020B0604020202020204" pitchFamily="34" charset="0"/>
              <a:buChar char="•"/>
            </a:pPr>
            <a:r>
              <a:rPr lang="en-US" dirty="0">
                <a:latin typeface="Arial"/>
                <a:cs typeface="Arial"/>
              </a:rPr>
              <a:t>Single analyte, if performed in a suite: $23 to $29</a:t>
            </a:r>
          </a:p>
          <a:p>
            <a:pPr marL="285750" indent="-285750">
              <a:buFont typeface="Arial" panose="020B0604020202020204" pitchFamily="34" charset="0"/>
              <a:buChar char="•"/>
            </a:pPr>
            <a:r>
              <a:rPr lang="en-US" dirty="0">
                <a:latin typeface="Arial"/>
                <a:cs typeface="Arial"/>
              </a:rPr>
              <a:t>Analyses performed in suite generally lower in cost per analyte </a:t>
            </a:r>
            <a:endParaRPr lang="en-US" dirty="0"/>
          </a:p>
        </p:txBody>
      </p:sp>
    </p:spTree>
    <p:extLst>
      <p:ext uri="{BB962C8B-B14F-4D97-AF65-F5344CB8AC3E}">
        <p14:creationId xmlns:p14="http://schemas.microsoft.com/office/powerpoint/2010/main" val="8977078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81C30832-DD66-456B-B545-7FA098D4A1CE}"/>
              </a:ext>
            </a:extLst>
          </p:cNvPr>
          <p:cNvSpPr txBox="1">
            <a:spLocks noGrp="1"/>
          </p:cNvSpPr>
          <p:nvPr>
            <p:ph type="title" idx="4294967295"/>
          </p:nvPr>
        </p:nvSpPr>
        <p:spPr>
          <a:xfrm>
            <a:off x="838200" y="365125"/>
            <a:ext cx="10515600"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000" b="1" i="0" u="none" strike="noStrike" kern="1200" cap="none" spc="0" normalizeH="0" baseline="0" noProof="0" dirty="0">
                <a:ln>
                  <a:noFill/>
                </a:ln>
                <a:solidFill>
                  <a:srgbClr val="004E7D"/>
                </a:solidFill>
                <a:effectLst/>
                <a:uLnTx/>
                <a:uFillTx/>
                <a:latin typeface="Arial"/>
                <a:ea typeface="+mj-ea"/>
                <a:cs typeface="Arial"/>
              </a:rPr>
              <a:t>Initial Survey: Projected Cost Increase Based on Target MRL</a:t>
            </a:r>
          </a:p>
        </p:txBody>
      </p:sp>
      <p:sp>
        <p:nvSpPr>
          <p:cNvPr id="3" name="Text Placeholder 2">
            <a:extLst>
              <a:ext uri="{FF2B5EF4-FFF2-40B4-BE49-F238E27FC236}">
                <a16:creationId xmlns:a16="http://schemas.microsoft.com/office/drawing/2014/main" id="{C79964A7-C3F2-4B26-A6C8-28A73E7D42E5}"/>
              </a:ext>
            </a:extLst>
          </p:cNvPr>
          <p:cNvSpPr>
            <a:spLocks noGrp="1"/>
          </p:cNvSpPr>
          <p:nvPr>
            <p:ph type="body" sz="quarter" idx="11"/>
          </p:nvPr>
        </p:nvSpPr>
        <p:spPr>
          <a:xfrm>
            <a:off x="756485" y="2195025"/>
            <a:ext cx="10905309" cy="1439715"/>
          </a:xfrm>
        </p:spPr>
        <p:txBody>
          <a:bodyPr vert="horz" lIns="91440" tIns="45720" rIns="91440" bIns="45720" rtlCol="0" anchor="t">
            <a:noAutofit/>
          </a:bodyPr>
          <a:lstStyle/>
          <a:p>
            <a:r>
              <a:rPr lang="en-US" sz="2400" dirty="0">
                <a:latin typeface="Arial"/>
                <a:cs typeface="Arial"/>
              </a:rPr>
              <a:t>Survey proposed a target MRL to assess current technological capabilities</a:t>
            </a:r>
          </a:p>
          <a:p>
            <a:pPr lvl="1"/>
            <a:r>
              <a:rPr lang="en-US" dirty="0">
                <a:latin typeface="Arial"/>
                <a:cs typeface="Arial"/>
              </a:rPr>
              <a:t>10 times or 100 times lower than established DLR or MCL</a:t>
            </a:r>
          </a:p>
          <a:p>
            <a:r>
              <a:rPr lang="en-US" sz="2400" dirty="0">
                <a:latin typeface="Arial"/>
                <a:cs typeface="Arial"/>
              </a:rPr>
              <a:t>Summary of responses:</a:t>
            </a:r>
            <a:endParaRPr lang="en-US" sz="2400" dirty="0"/>
          </a:p>
          <a:p>
            <a:pPr marL="457200" lvl="1" indent="0">
              <a:buNone/>
            </a:pPr>
            <a:endParaRPr lang="en-US" sz="1400" dirty="0"/>
          </a:p>
          <a:p>
            <a:pPr lvl="1"/>
            <a:endParaRPr lang="en-US" dirty="0"/>
          </a:p>
          <a:p>
            <a:pPr marL="457200" lvl="1" indent="0">
              <a:buNone/>
            </a:pPr>
            <a:endParaRPr lang="en-US" sz="2800" dirty="0"/>
          </a:p>
        </p:txBody>
      </p:sp>
      <p:sp>
        <p:nvSpPr>
          <p:cNvPr id="4" name="Slide Number Placeholder 3">
            <a:extLst>
              <a:ext uri="{FF2B5EF4-FFF2-40B4-BE49-F238E27FC236}">
                <a16:creationId xmlns:a16="http://schemas.microsoft.com/office/drawing/2014/main" id="{E6C9C888-1490-4035-B395-C1B8FBCA6100}"/>
              </a:ext>
              <a:ext uri="{C183D7F6-B498-43B3-948B-1728B52AA6E4}">
                <adec:decorative xmlns:adec="http://schemas.microsoft.com/office/drawing/2017/decorative" val="1"/>
              </a:ext>
            </a:extLst>
          </p:cNvPr>
          <p:cNvSpPr>
            <a:spLocks noGrp="1"/>
          </p:cNvSpPr>
          <p:nvPr>
            <p:ph type="sldNum" sz="quarter" idx="4"/>
          </p:nvPr>
        </p:nvSpPr>
        <p:spPr/>
        <p:txBody>
          <a:bodyPr/>
          <a:lstStyle/>
          <a:p>
            <a:fld id="{A15CFC30-E45D-4431-B46B-489B270F7815}" type="slidenum">
              <a:rPr lang="en-US" smtClean="0"/>
              <a:pPr/>
              <a:t>22</a:t>
            </a:fld>
            <a:endParaRPr lang="en-US"/>
          </a:p>
        </p:txBody>
      </p:sp>
      <p:sp>
        <p:nvSpPr>
          <p:cNvPr id="2" name="Rectangle 1">
            <a:extLst>
              <a:ext uri="{FF2B5EF4-FFF2-40B4-BE49-F238E27FC236}">
                <a16:creationId xmlns:a16="http://schemas.microsoft.com/office/drawing/2014/main" id="{1018EEB6-83A1-DB91-7DCB-F84D2E6171FA}"/>
              </a:ext>
            </a:extLst>
          </p:cNvPr>
          <p:cNvSpPr/>
          <p:nvPr/>
        </p:nvSpPr>
        <p:spPr>
          <a:xfrm>
            <a:off x="1146472" y="3844234"/>
            <a:ext cx="3192682" cy="2122024"/>
          </a:xfrm>
          <a:prstGeom prst="rect">
            <a:avLst/>
          </a:prstGeom>
          <a:solidFill>
            <a:srgbClr val="004E7D">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solidFill>
                  <a:srgbClr val="000000"/>
                </a:solidFill>
                <a:latin typeface="Arial"/>
                <a:cs typeface="Arial"/>
              </a:rPr>
              <a:t>50%+ of responding laboratories indicated a 20%+ increase in cost</a:t>
            </a:r>
          </a:p>
        </p:txBody>
      </p:sp>
      <p:sp>
        <p:nvSpPr>
          <p:cNvPr id="7" name="Rectangle 6">
            <a:extLst>
              <a:ext uri="{FF2B5EF4-FFF2-40B4-BE49-F238E27FC236}">
                <a16:creationId xmlns:a16="http://schemas.microsoft.com/office/drawing/2014/main" id="{F403D094-DB59-8D07-7428-434D107218B2}"/>
              </a:ext>
            </a:extLst>
          </p:cNvPr>
          <p:cNvSpPr/>
          <p:nvPr/>
        </p:nvSpPr>
        <p:spPr>
          <a:xfrm>
            <a:off x="4589939" y="3844233"/>
            <a:ext cx="3192682" cy="2150962"/>
          </a:xfrm>
          <a:prstGeom prst="rect">
            <a:avLst/>
          </a:prstGeom>
          <a:solidFill>
            <a:srgbClr val="004E7D">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dirty="0">
                <a:solidFill>
                  <a:srgbClr val="000000"/>
                </a:solidFill>
                <a:latin typeface="Arial"/>
                <a:cs typeface="Arial"/>
              </a:rPr>
              <a:t>~19 to 47% indicated the need to purchase new equipment to achieve the target MRL</a:t>
            </a:r>
          </a:p>
        </p:txBody>
      </p:sp>
      <p:sp>
        <p:nvSpPr>
          <p:cNvPr id="9" name="Rectangle 8">
            <a:extLst>
              <a:ext uri="{FF2B5EF4-FFF2-40B4-BE49-F238E27FC236}">
                <a16:creationId xmlns:a16="http://schemas.microsoft.com/office/drawing/2014/main" id="{8D60B29F-8A69-F0CE-9DEA-84BCE3BC699D}"/>
              </a:ext>
            </a:extLst>
          </p:cNvPr>
          <p:cNvSpPr/>
          <p:nvPr/>
        </p:nvSpPr>
        <p:spPr>
          <a:xfrm>
            <a:off x="8033407" y="3844232"/>
            <a:ext cx="3192682" cy="2150962"/>
          </a:xfrm>
          <a:prstGeom prst="rect">
            <a:avLst/>
          </a:prstGeom>
          <a:solidFill>
            <a:srgbClr val="004E7D">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000" dirty="0">
                <a:solidFill>
                  <a:srgbClr val="000000"/>
                </a:solidFill>
                <a:latin typeface="Arial"/>
                <a:cs typeface="Arial"/>
              </a:rPr>
              <a:t>$25,000 to $400,000 for equipment depending on analyte and analytical method used</a:t>
            </a:r>
          </a:p>
        </p:txBody>
      </p:sp>
    </p:spTree>
    <p:extLst>
      <p:ext uri="{BB962C8B-B14F-4D97-AF65-F5344CB8AC3E}">
        <p14:creationId xmlns:p14="http://schemas.microsoft.com/office/powerpoint/2010/main" val="33219212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14744-F29F-4158-BEAC-46F0AEA68E6C}"/>
              </a:ext>
            </a:extLst>
          </p:cNvPr>
          <p:cNvSpPr>
            <a:spLocks noGrp="1"/>
          </p:cNvSpPr>
          <p:nvPr>
            <p:ph type="title"/>
          </p:nvPr>
        </p:nvSpPr>
        <p:spPr>
          <a:xfrm>
            <a:off x="838200" y="277720"/>
            <a:ext cx="10515600" cy="1325563"/>
          </a:xfrm>
        </p:spPr>
        <p:txBody>
          <a:bodyPr/>
          <a:lstStyle/>
          <a:p>
            <a:pPr algn="ctr"/>
            <a:r>
              <a:rPr lang="en-US" b="1" dirty="0">
                <a:solidFill>
                  <a:srgbClr val="004E7D"/>
                </a:solidFill>
                <a:latin typeface="Arial"/>
                <a:cs typeface="Arial"/>
              </a:rPr>
              <a:t>February 2022 Follow-up Survey</a:t>
            </a:r>
            <a:endParaRPr lang="en-US" b="1" dirty="0"/>
          </a:p>
        </p:txBody>
      </p:sp>
      <p:sp>
        <p:nvSpPr>
          <p:cNvPr id="3" name="Text Placeholder 2">
            <a:extLst>
              <a:ext uri="{FF2B5EF4-FFF2-40B4-BE49-F238E27FC236}">
                <a16:creationId xmlns:a16="http://schemas.microsoft.com/office/drawing/2014/main" id="{6FADC48C-6017-47ED-A1F7-BB3BB94F0187}"/>
              </a:ext>
            </a:extLst>
          </p:cNvPr>
          <p:cNvSpPr>
            <a:spLocks noGrp="1"/>
          </p:cNvSpPr>
          <p:nvPr>
            <p:ph type="body" sz="quarter" idx="11"/>
          </p:nvPr>
        </p:nvSpPr>
        <p:spPr>
          <a:xfrm>
            <a:off x="838200" y="1979823"/>
            <a:ext cx="10760015" cy="1593180"/>
          </a:xfrm>
        </p:spPr>
        <p:txBody>
          <a:bodyPr vert="horz" lIns="91440" tIns="45720" rIns="91440" bIns="45720" rtlCol="0" anchor="t">
            <a:normAutofit/>
          </a:bodyPr>
          <a:lstStyle/>
          <a:p>
            <a:pPr marL="457200" indent="-457200">
              <a:spcBef>
                <a:spcPts val="600"/>
              </a:spcBef>
              <a:spcAft>
                <a:spcPts val="600"/>
              </a:spcAft>
            </a:pPr>
            <a:r>
              <a:rPr lang="en-US" sz="2400" dirty="0">
                <a:latin typeface="Arial"/>
                <a:cs typeface="Arial"/>
              </a:rPr>
              <a:t>Sent to labs that responded to initial survey</a:t>
            </a:r>
            <a:endParaRPr lang="en-US" sz="2400" dirty="0"/>
          </a:p>
          <a:p>
            <a:pPr marL="457200" indent="-457200">
              <a:spcBef>
                <a:spcPts val="600"/>
              </a:spcBef>
              <a:spcAft>
                <a:spcPts val="600"/>
              </a:spcAft>
            </a:pPr>
            <a:r>
              <a:rPr lang="en-US" sz="2400" dirty="0">
                <a:latin typeface="Arial"/>
                <a:cs typeface="Arial"/>
              </a:rPr>
              <a:t>New target DLRs based on initial survey responses</a:t>
            </a:r>
          </a:p>
          <a:p>
            <a:pPr marL="457200" indent="-457200">
              <a:spcBef>
                <a:spcPts val="600"/>
              </a:spcBef>
              <a:spcAft>
                <a:spcPts val="600"/>
              </a:spcAft>
            </a:pPr>
            <a:r>
              <a:rPr lang="en-US" sz="2400" dirty="0">
                <a:latin typeface="Arial"/>
                <a:cs typeface="Arial"/>
              </a:rPr>
              <a:t>In the survey, laboratories</a:t>
            </a:r>
            <a:endParaRPr lang="en-US" sz="2400" dirty="0"/>
          </a:p>
          <a:p>
            <a:pPr marL="914400" lvl="1">
              <a:spcBef>
                <a:spcPts val="600"/>
              </a:spcBef>
              <a:spcAft>
                <a:spcPts val="600"/>
              </a:spcAft>
            </a:pPr>
            <a:endParaRPr lang="en-US" dirty="0"/>
          </a:p>
          <a:p>
            <a:pPr marL="914400" lvl="1">
              <a:spcBef>
                <a:spcPts val="600"/>
              </a:spcBef>
              <a:spcAft>
                <a:spcPts val="600"/>
              </a:spcAft>
            </a:pPr>
            <a:endParaRPr lang="en-US" dirty="0"/>
          </a:p>
          <a:p>
            <a:pPr marL="0" indent="0">
              <a:spcBef>
                <a:spcPts val="600"/>
              </a:spcBef>
              <a:spcAft>
                <a:spcPts val="600"/>
              </a:spcAft>
              <a:buNone/>
            </a:pPr>
            <a:endParaRPr lang="en-US" dirty="0"/>
          </a:p>
        </p:txBody>
      </p:sp>
      <p:sp>
        <p:nvSpPr>
          <p:cNvPr id="4" name="Slide Number Placeholder 3">
            <a:extLst>
              <a:ext uri="{FF2B5EF4-FFF2-40B4-BE49-F238E27FC236}">
                <a16:creationId xmlns:a16="http://schemas.microsoft.com/office/drawing/2014/main" id="{3FF1C9BE-BE4F-427C-8DB6-D7EF7A02B1CE}"/>
              </a:ext>
              <a:ext uri="{C183D7F6-B498-43B3-948B-1728B52AA6E4}">
                <adec:decorative xmlns:adec="http://schemas.microsoft.com/office/drawing/2017/decorative" val="1"/>
              </a:ext>
            </a:extLst>
          </p:cNvPr>
          <p:cNvSpPr>
            <a:spLocks noGrp="1"/>
          </p:cNvSpPr>
          <p:nvPr>
            <p:ph type="sldNum" sz="quarter" idx="4"/>
          </p:nvPr>
        </p:nvSpPr>
        <p:spPr/>
        <p:txBody>
          <a:bodyPr/>
          <a:lstStyle/>
          <a:p>
            <a:fld id="{A15CFC30-E45D-4431-B46B-489B270F7815}" type="slidenum">
              <a:rPr lang="en-US" smtClean="0"/>
              <a:pPr/>
              <a:t>23</a:t>
            </a:fld>
            <a:endParaRPr lang="en-US"/>
          </a:p>
        </p:txBody>
      </p:sp>
      <p:pic>
        <p:nvPicPr>
          <p:cNvPr id="5" name="Picture 5">
            <a:extLst>
              <a:ext uri="{FF2B5EF4-FFF2-40B4-BE49-F238E27FC236}">
                <a16:creationId xmlns:a16="http://schemas.microsoft.com/office/drawing/2014/main" id="{3CEC35FC-5B91-C14C-6331-B749187121F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794349" y="3675256"/>
            <a:ext cx="537131" cy="537131"/>
          </a:xfrm>
          <a:prstGeom prst="rect">
            <a:avLst/>
          </a:prstGeom>
        </p:spPr>
      </p:pic>
      <p:sp>
        <p:nvSpPr>
          <p:cNvPr id="7" name="TextBox 6">
            <a:extLst>
              <a:ext uri="{FF2B5EF4-FFF2-40B4-BE49-F238E27FC236}">
                <a16:creationId xmlns:a16="http://schemas.microsoft.com/office/drawing/2014/main" id="{D620C30D-7364-2028-7668-CFA7236D61B1}"/>
              </a:ext>
            </a:extLst>
          </p:cNvPr>
          <p:cNvSpPr txBox="1"/>
          <p:nvPr/>
        </p:nvSpPr>
        <p:spPr>
          <a:xfrm>
            <a:off x="731511" y="4326963"/>
            <a:ext cx="3028950"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dirty="0">
                <a:latin typeface="Arial"/>
              </a:rPr>
              <a:t>Rated ability to achieve lowered DLR on a scale of 1 (impossible) to 5 (can do now)</a:t>
            </a:r>
            <a:endParaRPr lang="en-US" sz="2000" dirty="0"/>
          </a:p>
        </p:txBody>
      </p:sp>
      <p:pic>
        <p:nvPicPr>
          <p:cNvPr id="8" name="Picture 8">
            <a:extLst>
              <a:ext uri="{FF2B5EF4-FFF2-40B4-BE49-F238E27FC236}">
                <a16:creationId xmlns:a16="http://schemas.microsoft.com/office/drawing/2014/main" id="{A95430CA-AA3A-31E8-3173-6FDDB0A627D0}"/>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5497295" y="3789523"/>
            <a:ext cx="536409" cy="536409"/>
          </a:xfrm>
          <a:prstGeom prst="rect">
            <a:avLst/>
          </a:prstGeom>
        </p:spPr>
      </p:pic>
      <p:sp>
        <p:nvSpPr>
          <p:cNvPr id="6" name="TextBox 5">
            <a:extLst>
              <a:ext uri="{FF2B5EF4-FFF2-40B4-BE49-F238E27FC236}">
                <a16:creationId xmlns:a16="http://schemas.microsoft.com/office/drawing/2014/main" id="{F85F4277-6B73-B446-794F-8F480451D53D}"/>
              </a:ext>
            </a:extLst>
          </p:cNvPr>
          <p:cNvSpPr txBox="1"/>
          <p:nvPr/>
        </p:nvSpPr>
        <p:spPr>
          <a:xfrm>
            <a:off x="4349806" y="4381392"/>
            <a:ext cx="3096985"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a:latin typeface="Arial"/>
              </a:rPr>
              <a:t>Reported cost impact as a percent increase of current analysis costs (individual or suite)</a:t>
            </a:r>
            <a:endParaRPr lang="en-US" sz="2000"/>
          </a:p>
        </p:txBody>
      </p:sp>
      <p:pic>
        <p:nvPicPr>
          <p:cNvPr id="11" name="Picture 11">
            <a:extLst>
              <a:ext uri="{FF2B5EF4-FFF2-40B4-BE49-F238E27FC236}">
                <a16:creationId xmlns:a16="http://schemas.microsoft.com/office/drawing/2014/main" id="{D1653D14-0711-FA43-4FA7-0FE6CFCCB431}"/>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9447592" y="3703511"/>
            <a:ext cx="565198" cy="517933"/>
          </a:xfrm>
          <a:prstGeom prst="rect">
            <a:avLst/>
          </a:prstGeom>
        </p:spPr>
      </p:pic>
      <p:sp>
        <p:nvSpPr>
          <p:cNvPr id="12" name="TextBox 11">
            <a:extLst>
              <a:ext uri="{FF2B5EF4-FFF2-40B4-BE49-F238E27FC236}">
                <a16:creationId xmlns:a16="http://schemas.microsoft.com/office/drawing/2014/main" id="{DDCE846D-B098-26DB-68B5-6E6BA17A42B4}"/>
              </a:ext>
            </a:extLst>
          </p:cNvPr>
          <p:cNvSpPr txBox="1"/>
          <p:nvPr/>
        </p:nvSpPr>
        <p:spPr>
          <a:xfrm>
            <a:off x="8159805" y="4381391"/>
            <a:ext cx="3096985" cy="132343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sz="2000">
                <a:latin typeface="Arial"/>
                <a:cs typeface="Arial"/>
              </a:rPr>
              <a:t>Provided input on what it would take to achieve a lower DLR than the proposed DLRs</a:t>
            </a:r>
          </a:p>
        </p:txBody>
      </p:sp>
    </p:spTree>
    <p:extLst>
      <p:ext uri="{BB962C8B-B14F-4D97-AF65-F5344CB8AC3E}">
        <p14:creationId xmlns:p14="http://schemas.microsoft.com/office/powerpoint/2010/main" val="37919623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14744-F29F-4158-BEAC-46F0AEA68E6C}"/>
              </a:ext>
            </a:extLst>
          </p:cNvPr>
          <p:cNvSpPr>
            <a:spLocks noGrp="1"/>
          </p:cNvSpPr>
          <p:nvPr>
            <p:ph type="title"/>
          </p:nvPr>
        </p:nvSpPr>
        <p:spPr>
          <a:xfrm>
            <a:off x="942893" y="337766"/>
            <a:ext cx="10515600" cy="830997"/>
          </a:xfrm>
        </p:spPr>
        <p:txBody>
          <a:bodyPr/>
          <a:lstStyle/>
          <a:p>
            <a:pPr algn="ctr"/>
            <a:r>
              <a:rPr lang="en-US" b="1" dirty="0">
                <a:solidFill>
                  <a:srgbClr val="004E7D"/>
                </a:solidFill>
                <a:latin typeface="Arial"/>
                <a:cs typeface="Arial"/>
              </a:rPr>
              <a:t>Follow-up Survey: Costs</a:t>
            </a:r>
          </a:p>
        </p:txBody>
      </p:sp>
      <p:sp>
        <p:nvSpPr>
          <p:cNvPr id="4" name="Slide Number Placeholder 3">
            <a:extLst>
              <a:ext uri="{FF2B5EF4-FFF2-40B4-BE49-F238E27FC236}">
                <a16:creationId xmlns:a16="http://schemas.microsoft.com/office/drawing/2014/main" id="{3FF1C9BE-BE4F-427C-8DB6-D7EF7A02B1CE}"/>
              </a:ext>
            </a:extLst>
          </p:cNvPr>
          <p:cNvSpPr>
            <a:spLocks noGrp="1"/>
          </p:cNvSpPr>
          <p:nvPr>
            <p:ph type="sldNum" sz="quarter" idx="4"/>
          </p:nvPr>
        </p:nvSpPr>
        <p:spPr>
          <a:xfrm>
            <a:off x="0" y="0"/>
            <a:ext cx="2743200" cy="365125"/>
          </a:xfrm>
        </p:spPr>
        <p:txBody>
          <a:bodyPr/>
          <a:lstStyle/>
          <a:p>
            <a:fld id="{A15CFC30-E45D-4431-B46B-489B270F7815}" type="slidenum">
              <a:rPr lang="en-US" smtClean="0"/>
              <a:pPr/>
              <a:t>24</a:t>
            </a:fld>
            <a:endParaRPr lang="en-US"/>
          </a:p>
        </p:txBody>
      </p:sp>
      <p:sp>
        <p:nvSpPr>
          <p:cNvPr id="6" name="TextBox 5">
            <a:extLst>
              <a:ext uri="{FF2B5EF4-FFF2-40B4-BE49-F238E27FC236}">
                <a16:creationId xmlns:a16="http://schemas.microsoft.com/office/drawing/2014/main" id="{A2F943D9-D144-4579-9F1F-CC73BD997040}"/>
              </a:ext>
            </a:extLst>
          </p:cNvPr>
          <p:cNvSpPr txBox="1"/>
          <p:nvPr/>
        </p:nvSpPr>
        <p:spPr>
          <a:xfrm>
            <a:off x="1529937" y="1108918"/>
            <a:ext cx="9132125" cy="830997"/>
          </a:xfrm>
          <a:prstGeom prst="rect">
            <a:avLst/>
          </a:prstGeom>
          <a:noFill/>
        </p:spPr>
        <p:txBody>
          <a:bodyPr wrap="square" rtlCol="0">
            <a:spAutoFit/>
          </a:bodyPr>
          <a:lstStyle/>
          <a:p>
            <a:pPr algn="ctr"/>
            <a:r>
              <a:rPr lang="en-US" sz="2400" b="1" dirty="0">
                <a:latin typeface="Arial" panose="020B0604020202020204" pitchFamily="34" charset="0"/>
                <a:cs typeface="Arial" panose="020B0604020202020204" pitchFamily="34" charset="0"/>
              </a:rPr>
              <a:t>Range of percent cost increases for proposed metal DLR (minimum and maximum)</a:t>
            </a:r>
          </a:p>
        </p:txBody>
      </p:sp>
      <p:graphicFrame>
        <p:nvGraphicFramePr>
          <p:cNvPr id="8" name="Table 7">
            <a:extLst>
              <a:ext uri="{FF2B5EF4-FFF2-40B4-BE49-F238E27FC236}">
                <a16:creationId xmlns:a16="http://schemas.microsoft.com/office/drawing/2014/main" id="{EBE2E80C-B599-41C5-B13D-48C0FFB6089F}"/>
              </a:ext>
            </a:extLst>
          </p:cNvPr>
          <p:cNvGraphicFramePr>
            <a:graphicFrameLocks noGrp="1"/>
          </p:cNvGraphicFramePr>
          <p:nvPr>
            <p:extLst>
              <p:ext uri="{D42A27DB-BD31-4B8C-83A1-F6EECF244321}">
                <p14:modId xmlns:p14="http://schemas.microsoft.com/office/powerpoint/2010/main" val="2088748568"/>
              </p:ext>
            </p:extLst>
          </p:nvPr>
        </p:nvGraphicFramePr>
        <p:xfrm>
          <a:off x="242005" y="2042304"/>
          <a:ext cx="11751117" cy="3101758"/>
        </p:xfrm>
        <a:graphic>
          <a:graphicData uri="http://schemas.openxmlformats.org/drawingml/2006/table">
            <a:tbl>
              <a:tblPr firstRow="1" firstCol="1" bandRow="1">
                <a:tableStyleId>{5C22544A-7EE6-4342-B048-85BDC9FD1C3A}</a:tableStyleId>
              </a:tblPr>
              <a:tblGrid>
                <a:gridCol w="1257060">
                  <a:extLst>
                    <a:ext uri="{9D8B030D-6E8A-4147-A177-3AD203B41FA5}">
                      <a16:colId xmlns:a16="http://schemas.microsoft.com/office/drawing/2014/main" val="3845936850"/>
                    </a:ext>
                  </a:extLst>
                </a:gridCol>
                <a:gridCol w="1502753">
                  <a:extLst>
                    <a:ext uri="{9D8B030D-6E8A-4147-A177-3AD203B41FA5}">
                      <a16:colId xmlns:a16="http://schemas.microsoft.com/office/drawing/2014/main" val="3248292980"/>
                    </a:ext>
                  </a:extLst>
                </a:gridCol>
                <a:gridCol w="969818">
                  <a:extLst>
                    <a:ext uri="{9D8B030D-6E8A-4147-A177-3AD203B41FA5}">
                      <a16:colId xmlns:a16="http://schemas.microsoft.com/office/drawing/2014/main" val="1064105022"/>
                    </a:ext>
                  </a:extLst>
                </a:gridCol>
                <a:gridCol w="1062182">
                  <a:extLst>
                    <a:ext uri="{9D8B030D-6E8A-4147-A177-3AD203B41FA5}">
                      <a16:colId xmlns:a16="http://schemas.microsoft.com/office/drawing/2014/main" val="3029110551"/>
                    </a:ext>
                  </a:extLst>
                </a:gridCol>
                <a:gridCol w="988291">
                  <a:extLst>
                    <a:ext uri="{9D8B030D-6E8A-4147-A177-3AD203B41FA5}">
                      <a16:colId xmlns:a16="http://schemas.microsoft.com/office/drawing/2014/main" val="531241221"/>
                    </a:ext>
                  </a:extLst>
                </a:gridCol>
                <a:gridCol w="1006764">
                  <a:extLst>
                    <a:ext uri="{9D8B030D-6E8A-4147-A177-3AD203B41FA5}">
                      <a16:colId xmlns:a16="http://schemas.microsoft.com/office/drawing/2014/main" val="828498705"/>
                    </a:ext>
                  </a:extLst>
                </a:gridCol>
                <a:gridCol w="932872">
                  <a:extLst>
                    <a:ext uri="{9D8B030D-6E8A-4147-A177-3AD203B41FA5}">
                      <a16:colId xmlns:a16="http://schemas.microsoft.com/office/drawing/2014/main" val="2704858410"/>
                    </a:ext>
                  </a:extLst>
                </a:gridCol>
                <a:gridCol w="1043710">
                  <a:extLst>
                    <a:ext uri="{9D8B030D-6E8A-4147-A177-3AD203B41FA5}">
                      <a16:colId xmlns:a16="http://schemas.microsoft.com/office/drawing/2014/main" val="4154405486"/>
                    </a:ext>
                  </a:extLst>
                </a:gridCol>
                <a:gridCol w="932872">
                  <a:extLst>
                    <a:ext uri="{9D8B030D-6E8A-4147-A177-3AD203B41FA5}">
                      <a16:colId xmlns:a16="http://schemas.microsoft.com/office/drawing/2014/main" val="1856057172"/>
                    </a:ext>
                  </a:extLst>
                </a:gridCol>
                <a:gridCol w="1191491">
                  <a:extLst>
                    <a:ext uri="{9D8B030D-6E8A-4147-A177-3AD203B41FA5}">
                      <a16:colId xmlns:a16="http://schemas.microsoft.com/office/drawing/2014/main" val="1229746578"/>
                    </a:ext>
                  </a:extLst>
                </a:gridCol>
                <a:gridCol w="863304">
                  <a:extLst>
                    <a:ext uri="{9D8B030D-6E8A-4147-A177-3AD203B41FA5}">
                      <a16:colId xmlns:a16="http://schemas.microsoft.com/office/drawing/2014/main" val="209348461"/>
                    </a:ext>
                  </a:extLst>
                </a:gridCol>
              </a:tblGrid>
              <a:tr h="581909">
                <a:tc>
                  <a:txBody>
                    <a:bodyPr/>
                    <a:lstStyle/>
                    <a:p>
                      <a:pPr algn="ctr" rtl="0" fontAlgn="base"/>
                      <a:r>
                        <a:rPr lang="en-US" sz="1400" b="1" dirty="0">
                          <a:effectLst/>
                          <a:latin typeface="Arial"/>
                        </a:rPr>
                        <a:t>Proposed DLR </a:t>
                      </a:r>
                    </a:p>
                  </a:txBody>
                  <a:tcPr anchor="ctr"/>
                </a:tc>
                <a:tc>
                  <a:txBody>
                    <a:bodyPr/>
                    <a:lstStyle/>
                    <a:p>
                      <a:pPr algn="ctr" rtl="0" fontAlgn="base"/>
                      <a:r>
                        <a:rPr lang="en-US" sz="1400" b="1" dirty="0">
                          <a:effectLst/>
                          <a:latin typeface="Arial"/>
                        </a:rPr>
                        <a:t>Number of Labs</a:t>
                      </a:r>
                    </a:p>
                  </a:txBody>
                  <a:tcPr anchor="ctr"/>
                </a:tc>
                <a:tc>
                  <a:txBody>
                    <a:bodyPr/>
                    <a:lstStyle/>
                    <a:p>
                      <a:pPr algn="ctr" rtl="0" fontAlgn="base"/>
                      <a:r>
                        <a:rPr lang="en-US" sz="1400" dirty="0">
                          <a:effectLst/>
                          <a:latin typeface="Arial"/>
                        </a:rPr>
                        <a:t>Arsenic </a:t>
                      </a:r>
                    </a:p>
                  </a:txBody>
                  <a:tcPr anchor="ctr"/>
                </a:tc>
                <a:tc>
                  <a:txBody>
                    <a:bodyPr/>
                    <a:lstStyle/>
                    <a:p>
                      <a:pPr algn="ctr" rtl="0" fontAlgn="base"/>
                      <a:r>
                        <a:rPr lang="en-US" sz="1400">
                          <a:effectLst/>
                          <a:latin typeface="Arial"/>
                        </a:rPr>
                        <a:t>Cadmium </a:t>
                      </a:r>
                    </a:p>
                  </a:txBody>
                  <a:tcPr anchor="ctr"/>
                </a:tc>
                <a:tc>
                  <a:txBody>
                    <a:bodyPr/>
                    <a:lstStyle/>
                    <a:p>
                      <a:pPr algn="ctr" rtl="0" fontAlgn="base"/>
                      <a:r>
                        <a:rPr lang="en-US" sz="1400">
                          <a:effectLst/>
                          <a:latin typeface="Arial"/>
                        </a:rPr>
                        <a:t>Lead </a:t>
                      </a:r>
                    </a:p>
                  </a:txBody>
                  <a:tcPr anchor="ctr"/>
                </a:tc>
                <a:tc>
                  <a:txBody>
                    <a:bodyPr/>
                    <a:lstStyle/>
                    <a:p>
                      <a:pPr algn="ctr" rtl="0" fontAlgn="base"/>
                      <a:r>
                        <a:rPr lang="en-US" sz="1400">
                          <a:effectLst/>
                          <a:latin typeface="Arial"/>
                        </a:rPr>
                        <a:t>Mercury  </a:t>
                      </a:r>
                    </a:p>
                  </a:txBody>
                  <a:tcPr anchor="ctr"/>
                </a:tc>
                <a:tc>
                  <a:txBody>
                    <a:bodyPr/>
                    <a:lstStyle/>
                    <a:p>
                      <a:pPr algn="ctr" rtl="0" fontAlgn="base"/>
                      <a:r>
                        <a:rPr lang="en-US" sz="1400">
                          <a:effectLst/>
                          <a:latin typeface="Arial"/>
                        </a:rPr>
                        <a:t>Nickel </a:t>
                      </a:r>
                    </a:p>
                  </a:txBody>
                  <a:tcPr anchor="ctr"/>
                </a:tc>
                <a:tc>
                  <a:txBody>
                    <a:bodyPr/>
                    <a:lstStyle/>
                    <a:p>
                      <a:pPr algn="ctr" rtl="0" fontAlgn="base"/>
                      <a:r>
                        <a:rPr lang="en-US" sz="1400" dirty="0">
                          <a:effectLst/>
                          <a:latin typeface="Arial"/>
                        </a:rPr>
                        <a:t>Thallium </a:t>
                      </a:r>
                    </a:p>
                  </a:txBody>
                  <a:tcPr anchor="ctr"/>
                </a:tc>
                <a:tc>
                  <a:txBody>
                    <a:bodyPr/>
                    <a:lstStyle/>
                    <a:p>
                      <a:pPr algn="ctr" rtl="0" fontAlgn="base"/>
                      <a:r>
                        <a:rPr lang="en-US" sz="1400">
                          <a:effectLst/>
                          <a:latin typeface="Arial"/>
                        </a:rPr>
                        <a:t>Iron</a:t>
                      </a:r>
                    </a:p>
                  </a:txBody>
                  <a:tcPr anchor="ctr"/>
                </a:tc>
                <a:tc>
                  <a:txBody>
                    <a:bodyPr/>
                    <a:lstStyle/>
                    <a:p>
                      <a:pPr algn="ctr" rtl="0" fontAlgn="base"/>
                      <a:r>
                        <a:rPr lang="en-US" sz="1400">
                          <a:effectLst/>
                          <a:latin typeface="Arial"/>
                        </a:rPr>
                        <a:t>Manganese</a:t>
                      </a:r>
                    </a:p>
                  </a:txBody>
                  <a:tcPr anchor="ctr"/>
                </a:tc>
                <a:tc>
                  <a:txBody>
                    <a:bodyPr/>
                    <a:lstStyle/>
                    <a:p>
                      <a:pPr algn="ctr" rtl="0" fontAlgn="base"/>
                      <a:r>
                        <a:rPr lang="en-US" sz="1400">
                          <a:effectLst/>
                          <a:latin typeface="Arial"/>
                        </a:rPr>
                        <a:t>Zinc</a:t>
                      </a:r>
                    </a:p>
                  </a:txBody>
                  <a:tcPr anchor="ctr"/>
                </a:tc>
                <a:extLst>
                  <a:ext uri="{0D108BD9-81ED-4DB2-BD59-A6C34878D82A}">
                    <a16:rowId xmlns:a16="http://schemas.microsoft.com/office/drawing/2014/main" val="2367607537"/>
                  </a:ext>
                </a:extLst>
              </a:tr>
              <a:tr h="514349">
                <a:tc>
                  <a:txBody>
                    <a:bodyPr/>
                    <a:lstStyle/>
                    <a:p>
                      <a:pPr algn="ctr" rtl="0" fontAlgn="base"/>
                      <a:r>
                        <a:rPr lang="en-US" sz="1400" b="1" dirty="0">
                          <a:effectLst/>
                          <a:latin typeface="Arial"/>
                        </a:rPr>
                        <a:t>Analytical Method</a:t>
                      </a:r>
                    </a:p>
                  </a:txBody>
                  <a:tcPr anchor="ctr">
                    <a:lnB w="12700" cap="flat" cmpd="sng" algn="ctr">
                      <a:solidFill>
                        <a:schemeClr val="tx1"/>
                      </a:solidFill>
                      <a:prstDash val="solid"/>
                      <a:round/>
                      <a:headEnd type="none" w="med" len="med"/>
                      <a:tailEnd type="none" w="med" len="med"/>
                    </a:lnB>
                  </a:tcPr>
                </a:tc>
                <a:tc>
                  <a:txBody>
                    <a:bodyPr/>
                    <a:lstStyle/>
                    <a:p>
                      <a:pPr algn="ctr" rtl="0" fontAlgn="base"/>
                      <a:r>
                        <a:rPr lang="en-US" sz="1400" b="0" dirty="0">
                          <a:effectLst/>
                          <a:latin typeface="Arial"/>
                        </a:rPr>
                        <a:t>C = Commercial </a:t>
                      </a:r>
                      <a:br>
                        <a:rPr lang="en-US" sz="1400" b="0" dirty="0">
                          <a:effectLst/>
                          <a:latin typeface="Arial"/>
                        </a:rPr>
                      </a:br>
                      <a:r>
                        <a:rPr lang="en-US" sz="1400" b="0" dirty="0">
                          <a:effectLst/>
                          <a:latin typeface="Arial"/>
                        </a:rPr>
                        <a:t>M = Municipal</a:t>
                      </a:r>
                    </a:p>
                  </a:txBody>
                  <a:tcPr anchor="ctr">
                    <a:lnB w="12700" cap="flat" cmpd="sng" algn="ctr">
                      <a:solidFill>
                        <a:schemeClr val="tx1"/>
                      </a:solidFill>
                      <a:prstDash val="solid"/>
                      <a:round/>
                      <a:headEnd type="none" w="med" len="med"/>
                      <a:tailEnd type="none" w="med" len="med"/>
                    </a:lnB>
                  </a:tcPr>
                </a:tc>
                <a:tc>
                  <a:txBody>
                    <a:bodyPr/>
                    <a:lstStyle/>
                    <a:p>
                      <a:pPr algn="ctr" rtl="0" fontAlgn="base"/>
                      <a:r>
                        <a:rPr lang="en-US" sz="1400" b="0" dirty="0">
                          <a:effectLst/>
                          <a:latin typeface="Arial"/>
                        </a:rPr>
                        <a:t>1 µg/L*</a:t>
                      </a:r>
                      <a:endParaRPr lang="en-US" sz="1400" b="0" dirty="0">
                        <a:solidFill>
                          <a:schemeClr val="tx1"/>
                        </a:solidFill>
                        <a:effectLst/>
                        <a:latin typeface="Arial"/>
                      </a:endParaRPr>
                    </a:p>
                  </a:txBody>
                  <a:tcPr anchor="ctr">
                    <a:lnB w="12700" cap="flat" cmpd="sng" algn="ctr">
                      <a:solidFill>
                        <a:schemeClr val="tx1"/>
                      </a:solidFill>
                      <a:prstDash val="solid"/>
                      <a:round/>
                      <a:headEnd type="none" w="med" len="med"/>
                      <a:tailEnd type="none" w="med" len="med"/>
                    </a:lnB>
                  </a:tcPr>
                </a:tc>
                <a:tc>
                  <a:txBody>
                    <a:bodyPr/>
                    <a:lstStyle/>
                    <a:p>
                      <a:pPr algn="ctr" rtl="0" fontAlgn="base"/>
                      <a:r>
                        <a:rPr lang="en-US" sz="1400" dirty="0">
                          <a:solidFill>
                            <a:schemeClr val="tx1"/>
                          </a:solidFill>
                          <a:effectLst/>
                          <a:latin typeface="Arial"/>
                        </a:rPr>
                        <a:t>0.5 </a:t>
                      </a:r>
                      <a:r>
                        <a:rPr lang="en-US" sz="1400" b="0" dirty="0">
                          <a:effectLst/>
                          <a:latin typeface="Arial"/>
                        </a:rPr>
                        <a:t>µg/L*</a:t>
                      </a:r>
                      <a:endParaRPr lang="en-US" sz="1400" dirty="0">
                        <a:solidFill>
                          <a:schemeClr val="tx1"/>
                        </a:solidFill>
                        <a:effectLst/>
                        <a:latin typeface="Arial"/>
                      </a:endParaRPr>
                    </a:p>
                  </a:txBody>
                  <a:tcPr anchor="ctr">
                    <a:lnB w="12700" cap="flat" cmpd="sng" algn="ctr">
                      <a:solidFill>
                        <a:schemeClr val="tx1"/>
                      </a:solidFill>
                      <a:prstDash val="solid"/>
                      <a:round/>
                      <a:headEnd type="none" w="med" len="med"/>
                      <a:tailEnd type="none" w="med" len="med"/>
                    </a:lnB>
                  </a:tcPr>
                </a:tc>
                <a:tc>
                  <a:txBody>
                    <a:bodyPr/>
                    <a:lstStyle/>
                    <a:p>
                      <a:pPr algn="ctr" rtl="0" fontAlgn="base"/>
                      <a:r>
                        <a:rPr lang="en-US" sz="1400">
                          <a:solidFill>
                            <a:schemeClr val="tx1"/>
                          </a:solidFill>
                          <a:effectLst/>
                          <a:latin typeface="Arial"/>
                        </a:rPr>
                        <a:t>0.5 </a:t>
                      </a:r>
                      <a:r>
                        <a:rPr lang="en-US" sz="1400" b="0">
                          <a:effectLst/>
                          <a:latin typeface="Arial"/>
                        </a:rPr>
                        <a:t>µg/L*</a:t>
                      </a:r>
                      <a:endParaRPr lang="en-US" sz="1400">
                        <a:solidFill>
                          <a:schemeClr val="tx1"/>
                        </a:solidFill>
                        <a:effectLst/>
                        <a:latin typeface="Arial"/>
                      </a:endParaRPr>
                    </a:p>
                  </a:txBody>
                  <a:tcPr anchor="ctr">
                    <a:lnB w="12700" cap="flat" cmpd="sng" algn="ctr">
                      <a:solidFill>
                        <a:schemeClr val="tx1"/>
                      </a:solidFill>
                      <a:prstDash val="solid"/>
                      <a:round/>
                      <a:headEnd type="none" w="med" len="med"/>
                      <a:tailEnd type="none" w="med" len="med"/>
                    </a:lnB>
                  </a:tcPr>
                </a:tc>
                <a:tc>
                  <a:txBody>
                    <a:bodyPr/>
                    <a:lstStyle/>
                    <a:p>
                      <a:pPr algn="ctr" rtl="0" fontAlgn="base"/>
                      <a:r>
                        <a:rPr lang="en-US" sz="1400">
                          <a:solidFill>
                            <a:schemeClr val="tx1"/>
                          </a:solidFill>
                          <a:effectLst/>
                          <a:latin typeface="Arial"/>
                        </a:rPr>
                        <a:t>0.2 </a:t>
                      </a:r>
                      <a:r>
                        <a:rPr lang="en-US" sz="1400" b="0">
                          <a:effectLst/>
                          <a:latin typeface="Arial"/>
                        </a:rPr>
                        <a:t>µg/L*</a:t>
                      </a:r>
                      <a:endParaRPr lang="en-US" sz="1400">
                        <a:solidFill>
                          <a:schemeClr val="tx1"/>
                        </a:solidFill>
                        <a:effectLst/>
                        <a:latin typeface="Arial"/>
                      </a:endParaRPr>
                    </a:p>
                  </a:txBody>
                  <a:tcPr anchor="ctr">
                    <a:lnB w="12700" cap="flat" cmpd="sng" algn="ctr">
                      <a:solidFill>
                        <a:schemeClr val="tx1"/>
                      </a:solidFill>
                      <a:prstDash val="solid"/>
                      <a:round/>
                      <a:headEnd type="none" w="med" len="med"/>
                      <a:tailEnd type="none" w="med" len="med"/>
                    </a:lnB>
                  </a:tcPr>
                </a:tc>
                <a:tc>
                  <a:txBody>
                    <a:bodyPr/>
                    <a:lstStyle/>
                    <a:p>
                      <a:pPr algn="ctr" rtl="0" fontAlgn="base"/>
                      <a:r>
                        <a:rPr lang="en-US" sz="1400" dirty="0">
                          <a:solidFill>
                            <a:schemeClr val="tx1"/>
                          </a:solidFill>
                          <a:effectLst/>
                          <a:latin typeface="Arial"/>
                        </a:rPr>
                        <a:t>2 </a:t>
                      </a:r>
                      <a:r>
                        <a:rPr lang="en-US" sz="1400" b="0" dirty="0">
                          <a:effectLst/>
                          <a:latin typeface="Arial"/>
                        </a:rPr>
                        <a:t>µg/L*</a:t>
                      </a:r>
                      <a:endParaRPr lang="en-US" sz="1400" dirty="0">
                        <a:solidFill>
                          <a:schemeClr val="tx1"/>
                        </a:solidFill>
                        <a:effectLst/>
                        <a:latin typeface="Arial"/>
                      </a:endParaRPr>
                    </a:p>
                  </a:txBody>
                  <a:tcPr anchor="ctr">
                    <a:lnB w="12700" cap="flat" cmpd="sng" algn="ctr">
                      <a:solidFill>
                        <a:schemeClr val="tx1"/>
                      </a:solidFill>
                      <a:prstDash val="solid"/>
                      <a:round/>
                      <a:headEnd type="none" w="med" len="med"/>
                      <a:tailEnd type="none" w="med" len="med"/>
                    </a:lnB>
                  </a:tcPr>
                </a:tc>
                <a:tc>
                  <a:txBody>
                    <a:bodyPr/>
                    <a:lstStyle/>
                    <a:p>
                      <a:pPr algn="ctr" rtl="0" fontAlgn="base"/>
                      <a:r>
                        <a:rPr lang="en-US" sz="1400">
                          <a:solidFill>
                            <a:schemeClr val="tx1"/>
                          </a:solidFill>
                          <a:effectLst/>
                          <a:latin typeface="Arial"/>
                        </a:rPr>
                        <a:t>0.8 </a:t>
                      </a:r>
                      <a:r>
                        <a:rPr lang="en-US" sz="1400" b="0">
                          <a:effectLst/>
                          <a:latin typeface="Arial"/>
                        </a:rPr>
                        <a:t>µg/L*</a:t>
                      </a:r>
                      <a:endParaRPr lang="en-US" sz="1400">
                        <a:solidFill>
                          <a:schemeClr val="tx1"/>
                        </a:solidFill>
                        <a:effectLst/>
                        <a:latin typeface="Arial"/>
                      </a:endParaRPr>
                    </a:p>
                  </a:txBody>
                  <a:tcPr anchor="ctr">
                    <a:lnB w="12700" cap="flat" cmpd="sng" algn="ctr">
                      <a:solidFill>
                        <a:schemeClr val="tx1"/>
                      </a:solidFill>
                      <a:prstDash val="solid"/>
                      <a:round/>
                      <a:headEnd type="none" w="med" len="med"/>
                      <a:tailEnd type="none" w="med" len="med"/>
                    </a:lnB>
                  </a:tcPr>
                </a:tc>
                <a:tc>
                  <a:txBody>
                    <a:bodyPr/>
                    <a:lstStyle/>
                    <a:p>
                      <a:pPr algn="ctr" rtl="0" fontAlgn="base"/>
                      <a:r>
                        <a:rPr lang="en-US" sz="1400">
                          <a:solidFill>
                            <a:schemeClr val="tx1"/>
                          </a:solidFill>
                          <a:effectLst/>
                          <a:latin typeface="Arial"/>
                        </a:rPr>
                        <a:t>100 </a:t>
                      </a:r>
                      <a:r>
                        <a:rPr lang="en-US" sz="1400" b="0">
                          <a:effectLst/>
                          <a:latin typeface="Arial"/>
                        </a:rPr>
                        <a:t>µg/L</a:t>
                      </a:r>
                      <a:endParaRPr lang="en-US" sz="1400">
                        <a:solidFill>
                          <a:schemeClr val="tx1"/>
                        </a:solidFill>
                        <a:effectLst/>
                        <a:latin typeface="Arial"/>
                      </a:endParaRPr>
                    </a:p>
                  </a:txBody>
                  <a:tcPr anchor="ctr">
                    <a:lnB w="12700" cap="flat" cmpd="sng" algn="ctr">
                      <a:solidFill>
                        <a:schemeClr val="tx1"/>
                      </a:solidFill>
                      <a:prstDash val="solid"/>
                      <a:round/>
                      <a:headEnd type="none" w="med" len="med"/>
                      <a:tailEnd type="none" w="med" len="med"/>
                    </a:lnB>
                  </a:tcPr>
                </a:tc>
                <a:tc>
                  <a:txBody>
                    <a:bodyPr/>
                    <a:lstStyle/>
                    <a:p>
                      <a:pPr algn="ctr" rtl="0" fontAlgn="base"/>
                      <a:r>
                        <a:rPr lang="en-US" sz="1400">
                          <a:solidFill>
                            <a:schemeClr val="tx1"/>
                          </a:solidFill>
                          <a:effectLst/>
                          <a:latin typeface="Arial"/>
                        </a:rPr>
                        <a:t>20 </a:t>
                      </a:r>
                      <a:r>
                        <a:rPr lang="en-US" sz="1400" b="0">
                          <a:effectLst/>
                          <a:latin typeface="Arial"/>
                        </a:rPr>
                        <a:t>µg/L</a:t>
                      </a:r>
                      <a:endParaRPr lang="en-US" sz="1400">
                        <a:solidFill>
                          <a:schemeClr val="tx1"/>
                        </a:solidFill>
                        <a:effectLst/>
                        <a:latin typeface="Arial"/>
                      </a:endParaRPr>
                    </a:p>
                  </a:txBody>
                  <a:tcPr anchor="ctr">
                    <a:lnB w="12700" cap="flat" cmpd="sng" algn="ctr">
                      <a:solidFill>
                        <a:schemeClr val="tx1"/>
                      </a:solidFill>
                      <a:prstDash val="solid"/>
                      <a:round/>
                      <a:headEnd type="none" w="med" len="med"/>
                      <a:tailEnd type="none" w="med" len="med"/>
                    </a:lnB>
                  </a:tcPr>
                </a:tc>
                <a:tc>
                  <a:txBody>
                    <a:bodyPr/>
                    <a:lstStyle/>
                    <a:p>
                      <a:pPr algn="ctr" rtl="0" fontAlgn="base"/>
                      <a:r>
                        <a:rPr lang="en-US" sz="1400" b="0">
                          <a:effectLst/>
                          <a:latin typeface="Arial"/>
                        </a:rPr>
                        <a:t>50 µg/L</a:t>
                      </a:r>
                      <a:endParaRPr lang="en-US" sz="1400">
                        <a:solidFill>
                          <a:schemeClr val="tx1"/>
                        </a:solidFill>
                        <a:effectLst/>
                        <a:latin typeface="Arial"/>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59116529"/>
                  </a:ext>
                </a:extLst>
              </a:tr>
              <a:tr h="514349">
                <a:tc>
                  <a:txBody>
                    <a:bodyPr/>
                    <a:lstStyle/>
                    <a:p>
                      <a:pPr algn="ctr" rtl="0" fontAlgn="base"/>
                      <a:r>
                        <a:rPr lang="en-US" sz="1400" b="1">
                          <a:effectLst/>
                          <a:latin typeface="Arial"/>
                        </a:rPr>
                        <a:t>EPA 200.7</a:t>
                      </a:r>
                    </a:p>
                  </a:txBody>
                  <a:tcPr anchor="ctr">
                    <a:lnT w="12700" cap="flat" cmpd="sng" algn="ctr">
                      <a:solidFill>
                        <a:schemeClr val="tx1"/>
                      </a:solidFill>
                      <a:prstDash val="solid"/>
                      <a:round/>
                      <a:headEnd type="none" w="med" len="med"/>
                      <a:tailEnd type="none" w="med" len="med"/>
                    </a:lnT>
                  </a:tcPr>
                </a:tc>
                <a:tc>
                  <a:txBody>
                    <a:bodyPr/>
                    <a:lstStyle/>
                    <a:p>
                      <a:pPr algn="ctr" rtl="0" fontAlgn="base"/>
                      <a:r>
                        <a:rPr lang="en-US" sz="1400" b="1" dirty="0">
                          <a:effectLst/>
                          <a:latin typeface="Arial"/>
                        </a:rPr>
                        <a:t>C = 2, M = 4</a:t>
                      </a:r>
                    </a:p>
                  </a:txBody>
                  <a:tcPr anchor="ctr">
                    <a:lnT w="12700" cap="flat" cmpd="sng" algn="ctr">
                      <a:solidFill>
                        <a:schemeClr val="tx1"/>
                      </a:solidFill>
                      <a:prstDash val="solid"/>
                      <a:round/>
                      <a:headEnd type="none" w="med" len="med"/>
                      <a:tailEnd type="none" w="med" len="med"/>
                    </a:lnT>
                  </a:tcPr>
                </a:tc>
                <a:tc>
                  <a:txBody>
                    <a:bodyPr/>
                    <a:lstStyle/>
                    <a:p>
                      <a:pPr algn="ctr" rtl="0" fontAlgn="base"/>
                      <a:r>
                        <a:rPr lang="en-US" sz="1400" dirty="0">
                          <a:solidFill>
                            <a:schemeClr val="tx1"/>
                          </a:solidFill>
                          <a:effectLst/>
                          <a:latin typeface="Arial"/>
                        </a:rPr>
                        <a:t>-</a:t>
                      </a:r>
                    </a:p>
                  </a:txBody>
                  <a:tcPr anchor="ctr">
                    <a:lnT w="12700" cap="flat" cmpd="sng" algn="ctr">
                      <a:solidFill>
                        <a:schemeClr val="tx1"/>
                      </a:solidFill>
                      <a:prstDash val="solid"/>
                      <a:round/>
                      <a:headEnd type="none" w="med" len="med"/>
                      <a:tailEnd type="none" w="med" len="med"/>
                    </a:lnT>
                  </a:tcPr>
                </a:tc>
                <a:tc>
                  <a:txBody>
                    <a:bodyPr/>
                    <a:lstStyle/>
                    <a:p>
                      <a:pPr algn="ctr" rtl="0" fontAlgn="base"/>
                      <a:r>
                        <a:rPr lang="en-US" sz="1400" dirty="0">
                          <a:effectLst/>
                          <a:latin typeface="Arial"/>
                        </a:rPr>
                        <a:t>0 to </a:t>
                      </a:r>
                      <a:r>
                        <a:rPr lang="en-US" sz="1400" b="1" dirty="0">
                          <a:effectLst/>
                          <a:latin typeface="Arial"/>
                        </a:rPr>
                        <a:t>20</a:t>
                      </a:r>
                      <a:r>
                        <a:rPr lang="en-US" sz="1400" dirty="0">
                          <a:effectLst/>
                          <a:latin typeface="Arial"/>
                        </a:rPr>
                        <a:t>%</a:t>
                      </a:r>
                    </a:p>
                  </a:txBody>
                  <a:tcPr anchor="ctr">
                    <a:lnT w="12700" cap="flat" cmpd="sng" algn="ctr">
                      <a:solidFill>
                        <a:schemeClr val="tx1"/>
                      </a:solidFill>
                      <a:prstDash val="solid"/>
                      <a:round/>
                      <a:headEnd type="none" w="med" len="med"/>
                      <a:tailEnd type="none" w="med" len="med"/>
                    </a:lnT>
                  </a:tcPr>
                </a:tc>
                <a:tc>
                  <a:txBody>
                    <a:bodyPr/>
                    <a:lstStyle/>
                    <a:p>
                      <a:pPr algn="ctr" rtl="0" fontAlgn="base"/>
                      <a:r>
                        <a:rPr lang="en-US" sz="1400" dirty="0">
                          <a:solidFill>
                            <a:schemeClr val="tx1"/>
                          </a:solidFill>
                          <a:effectLst/>
                          <a:latin typeface="Arial"/>
                        </a:rPr>
                        <a:t>-</a:t>
                      </a:r>
                    </a:p>
                  </a:txBody>
                  <a:tcPr anchor="ctr">
                    <a:lnT w="12700" cap="flat" cmpd="sng" algn="ctr">
                      <a:solidFill>
                        <a:schemeClr val="tx1"/>
                      </a:solidFill>
                      <a:prstDash val="solid"/>
                      <a:round/>
                      <a:headEnd type="none" w="med" len="med"/>
                      <a:tailEnd type="none" w="med" len="med"/>
                    </a:lnT>
                  </a:tcPr>
                </a:tc>
                <a:tc>
                  <a:txBody>
                    <a:bodyPr/>
                    <a:lstStyle/>
                    <a:p>
                      <a:pPr algn="ctr" rtl="0" fontAlgn="base"/>
                      <a:r>
                        <a:rPr lang="en-US" sz="1400" dirty="0">
                          <a:solidFill>
                            <a:schemeClr val="tx1"/>
                          </a:solidFill>
                          <a:effectLst/>
                          <a:latin typeface="Arial"/>
                        </a:rPr>
                        <a:t>-</a:t>
                      </a:r>
                    </a:p>
                  </a:txBody>
                  <a:tcPr anchor="ctr">
                    <a:lnT w="12700" cap="flat" cmpd="sng" algn="ctr">
                      <a:solidFill>
                        <a:schemeClr val="tx1"/>
                      </a:solidFill>
                      <a:prstDash val="solid"/>
                      <a:round/>
                      <a:headEnd type="none" w="med" len="med"/>
                      <a:tailEnd type="none" w="med" len="med"/>
                    </a:lnT>
                  </a:tcPr>
                </a:tc>
                <a:tc>
                  <a:txBody>
                    <a:bodyPr/>
                    <a:lstStyle/>
                    <a:p>
                      <a:pPr algn="ctr" rtl="0" fontAlgn="base"/>
                      <a:r>
                        <a:rPr lang="en-US" sz="1400">
                          <a:effectLst/>
                          <a:latin typeface="Arial"/>
                        </a:rPr>
                        <a:t>0 to </a:t>
                      </a:r>
                      <a:r>
                        <a:rPr lang="en-US" sz="1400" b="1">
                          <a:effectLst/>
                          <a:latin typeface="Arial"/>
                        </a:rPr>
                        <a:t>43</a:t>
                      </a:r>
                      <a:r>
                        <a:rPr lang="en-US" sz="1400">
                          <a:effectLst/>
                          <a:latin typeface="Arial"/>
                        </a:rPr>
                        <a:t>%</a:t>
                      </a:r>
                    </a:p>
                  </a:txBody>
                  <a:tcPr anchor="ctr">
                    <a:lnT w="12700" cap="flat" cmpd="sng" algn="ctr">
                      <a:solidFill>
                        <a:schemeClr val="tx1"/>
                      </a:solidFill>
                      <a:prstDash val="solid"/>
                      <a:round/>
                      <a:headEnd type="none" w="med" len="med"/>
                      <a:tailEnd type="none" w="med" len="med"/>
                    </a:lnT>
                  </a:tcPr>
                </a:tc>
                <a:tc>
                  <a:txBody>
                    <a:bodyPr/>
                    <a:lstStyle/>
                    <a:p>
                      <a:pPr algn="ctr" rtl="0" fontAlgn="base"/>
                      <a:r>
                        <a:rPr lang="en-US" sz="1400" dirty="0">
                          <a:solidFill>
                            <a:schemeClr val="tx1"/>
                          </a:solidFill>
                          <a:effectLst/>
                          <a:latin typeface="Arial"/>
                        </a:rPr>
                        <a:t>-</a:t>
                      </a:r>
                    </a:p>
                  </a:txBody>
                  <a:tcPr anchor="ctr">
                    <a:lnT w="12700" cap="flat" cmpd="sng" algn="ctr">
                      <a:solidFill>
                        <a:schemeClr val="tx1"/>
                      </a:solidFill>
                      <a:prstDash val="solid"/>
                      <a:round/>
                      <a:headEnd type="none" w="med" len="med"/>
                      <a:tailEnd type="none" w="med" len="med"/>
                    </a:lnT>
                  </a:tcPr>
                </a:tc>
                <a:tc>
                  <a:txBody>
                    <a:bodyPr/>
                    <a:lstStyle/>
                    <a:p>
                      <a:pPr algn="ctr" rtl="0" fontAlgn="base"/>
                      <a:r>
                        <a:rPr lang="en-US" sz="1400">
                          <a:effectLst/>
                          <a:latin typeface="Arial"/>
                        </a:rPr>
                        <a:t>0%</a:t>
                      </a:r>
                    </a:p>
                  </a:txBody>
                  <a:tcPr anchor="ctr">
                    <a:lnT w="12700" cap="flat" cmpd="sng" algn="ctr">
                      <a:solidFill>
                        <a:schemeClr val="tx1"/>
                      </a:solidFill>
                      <a:prstDash val="solid"/>
                      <a:round/>
                      <a:headEnd type="none" w="med" len="med"/>
                      <a:tailEnd type="none" w="med" len="med"/>
                    </a:lnT>
                  </a:tcPr>
                </a:tc>
                <a:tc>
                  <a:txBody>
                    <a:bodyPr/>
                    <a:lstStyle/>
                    <a:p>
                      <a:pPr algn="ctr" rtl="0" fontAlgn="base"/>
                      <a:r>
                        <a:rPr lang="en-US" sz="1400">
                          <a:effectLst/>
                          <a:latin typeface="Arial"/>
                        </a:rPr>
                        <a:t>0%</a:t>
                      </a:r>
                    </a:p>
                  </a:txBody>
                  <a:tcPr anchor="ctr">
                    <a:lnT w="12700" cap="flat" cmpd="sng" algn="ctr">
                      <a:solidFill>
                        <a:schemeClr val="tx1"/>
                      </a:solidFill>
                      <a:prstDash val="solid"/>
                      <a:round/>
                      <a:headEnd type="none" w="med" len="med"/>
                      <a:tailEnd type="none" w="med" len="med"/>
                    </a:lnT>
                  </a:tcPr>
                </a:tc>
                <a:tc>
                  <a:txBody>
                    <a:bodyPr/>
                    <a:lstStyle/>
                    <a:p>
                      <a:pPr algn="ctr" rtl="0" fontAlgn="base"/>
                      <a:r>
                        <a:rPr lang="en-US" sz="1400">
                          <a:effectLst/>
                          <a:latin typeface="Arial"/>
                        </a:rPr>
                        <a:t>0%</a:t>
                      </a:r>
                    </a:p>
                  </a:txBody>
                  <a:tcPr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32748653"/>
                  </a:ext>
                </a:extLst>
              </a:tr>
              <a:tr h="495780">
                <a:tc>
                  <a:txBody>
                    <a:bodyPr/>
                    <a:lstStyle/>
                    <a:p>
                      <a:pPr algn="ctr" rtl="0" fontAlgn="base"/>
                      <a:r>
                        <a:rPr lang="en-US" sz="1400" b="1" dirty="0">
                          <a:effectLst/>
                          <a:latin typeface="Arial"/>
                        </a:rPr>
                        <a:t>EPA 200.8</a:t>
                      </a:r>
                    </a:p>
                  </a:txBody>
                  <a:tcPr anchor="ctr"/>
                </a:tc>
                <a:tc>
                  <a:txBody>
                    <a:bodyPr/>
                    <a:lstStyle/>
                    <a:p>
                      <a:pPr algn="ctr" rtl="0" fontAlgn="base"/>
                      <a:r>
                        <a:rPr lang="en-US" sz="1400" b="1" dirty="0">
                          <a:effectLst/>
                          <a:latin typeface="Arial"/>
                        </a:rPr>
                        <a:t>C = 4, M = 9</a:t>
                      </a:r>
                    </a:p>
                  </a:txBody>
                  <a:tcPr anchor="ctr"/>
                </a:tc>
                <a:tc>
                  <a:txBody>
                    <a:bodyPr/>
                    <a:lstStyle/>
                    <a:p>
                      <a:pPr algn="ctr" rtl="0" fontAlgn="base"/>
                      <a:r>
                        <a:rPr lang="en-US" sz="1400">
                          <a:effectLst/>
                          <a:latin typeface="Arial"/>
                        </a:rPr>
                        <a:t>0 to </a:t>
                      </a:r>
                      <a:r>
                        <a:rPr lang="en-US" sz="1400" b="1">
                          <a:effectLst/>
                          <a:latin typeface="Arial"/>
                        </a:rPr>
                        <a:t>20</a:t>
                      </a:r>
                      <a:r>
                        <a:rPr lang="en-US" sz="1400">
                          <a:effectLst/>
                          <a:latin typeface="Arial"/>
                        </a:rPr>
                        <a:t>%</a:t>
                      </a:r>
                    </a:p>
                  </a:txBody>
                  <a:tcPr anchor="ctr"/>
                </a:tc>
                <a:tc>
                  <a:txBody>
                    <a:bodyPr/>
                    <a:lstStyle/>
                    <a:p>
                      <a:pPr algn="ctr" rtl="0" fontAlgn="base"/>
                      <a:r>
                        <a:rPr lang="en-US" sz="1400">
                          <a:effectLst/>
                          <a:latin typeface="Arial"/>
                        </a:rPr>
                        <a:t>0 to </a:t>
                      </a:r>
                      <a:r>
                        <a:rPr lang="en-US" sz="1400" b="1">
                          <a:effectLst/>
                          <a:latin typeface="Arial"/>
                        </a:rPr>
                        <a:t>20</a:t>
                      </a:r>
                      <a:r>
                        <a:rPr lang="en-US" sz="1400">
                          <a:effectLst/>
                          <a:latin typeface="Arial"/>
                        </a:rPr>
                        <a:t>%</a:t>
                      </a:r>
                    </a:p>
                  </a:txBody>
                  <a:tcPr anchor="ctr"/>
                </a:tc>
                <a:tc>
                  <a:txBody>
                    <a:bodyPr/>
                    <a:lstStyle/>
                    <a:p>
                      <a:pPr algn="ctr" rtl="0" fontAlgn="base"/>
                      <a:r>
                        <a:rPr lang="en-US" sz="1400">
                          <a:effectLst/>
                          <a:latin typeface="Arial"/>
                        </a:rPr>
                        <a:t>0 to</a:t>
                      </a:r>
                      <a:r>
                        <a:rPr lang="en-US" sz="1400" b="1">
                          <a:effectLst/>
                          <a:latin typeface="Arial"/>
                        </a:rPr>
                        <a:t> 20</a:t>
                      </a:r>
                      <a:r>
                        <a:rPr lang="en-US" sz="1400">
                          <a:effectLst/>
                          <a:latin typeface="Arial"/>
                        </a:rPr>
                        <a:t>%</a:t>
                      </a:r>
                    </a:p>
                  </a:txBody>
                  <a:tcPr anchor="ctr"/>
                </a:tc>
                <a:tc>
                  <a:txBody>
                    <a:bodyPr/>
                    <a:lstStyle/>
                    <a:p>
                      <a:pPr algn="ctr" rtl="0" fontAlgn="base"/>
                      <a:r>
                        <a:rPr lang="en-US" sz="1400" dirty="0">
                          <a:effectLst/>
                          <a:latin typeface="Arial"/>
                        </a:rPr>
                        <a:t>0 to </a:t>
                      </a:r>
                      <a:r>
                        <a:rPr lang="en-US" sz="1400" b="1" dirty="0">
                          <a:effectLst/>
                          <a:latin typeface="Arial"/>
                        </a:rPr>
                        <a:t>20</a:t>
                      </a:r>
                      <a:r>
                        <a:rPr lang="en-US" sz="1400" dirty="0">
                          <a:effectLst/>
                          <a:latin typeface="Arial"/>
                        </a:rPr>
                        <a:t>%</a:t>
                      </a:r>
                    </a:p>
                  </a:txBody>
                  <a:tcPr anchor="ctr"/>
                </a:tc>
                <a:tc>
                  <a:txBody>
                    <a:bodyPr/>
                    <a:lstStyle/>
                    <a:p>
                      <a:pPr algn="ctr" rtl="0" fontAlgn="base"/>
                      <a:r>
                        <a:rPr lang="en-US" sz="1400" dirty="0">
                          <a:effectLst/>
                          <a:latin typeface="Arial"/>
                        </a:rPr>
                        <a:t>0%</a:t>
                      </a:r>
                    </a:p>
                  </a:txBody>
                  <a:tcPr anchor="ctr"/>
                </a:tc>
                <a:tc>
                  <a:txBody>
                    <a:bodyPr/>
                    <a:lstStyle/>
                    <a:p>
                      <a:pPr algn="ctr" rtl="0" fontAlgn="base"/>
                      <a:r>
                        <a:rPr lang="en-US" sz="1400">
                          <a:effectLst/>
                          <a:latin typeface="Arial"/>
                        </a:rPr>
                        <a:t>0 to </a:t>
                      </a:r>
                      <a:r>
                        <a:rPr lang="en-US" sz="1400" b="1">
                          <a:effectLst/>
                          <a:latin typeface="Arial"/>
                        </a:rPr>
                        <a:t>20</a:t>
                      </a:r>
                      <a:r>
                        <a:rPr lang="en-US" sz="1400">
                          <a:effectLst/>
                          <a:latin typeface="Arial"/>
                        </a:rPr>
                        <a:t>%</a:t>
                      </a:r>
                    </a:p>
                  </a:txBody>
                  <a:tcPr anchor="ctr"/>
                </a:tc>
                <a:tc>
                  <a:txBody>
                    <a:bodyPr/>
                    <a:lstStyle/>
                    <a:p>
                      <a:pPr algn="ctr" rtl="0" fontAlgn="base"/>
                      <a:r>
                        <a:rPr lang="en-US" sz="1400">
                          <a:effectLst/>
                          <a:latin typeface="Arial"/>
                        </a:rPr>
                        <a:t>0%</a:t>
                      </a:r>
                    </a:p>
                  </a:txBody>
                  <a:tcPr anchor="ctr"/>
                </a:tc>
                <a:tc>
                  <a:txBody>
                    <a:bodyPr/>
                    <a:lstStyle/>
                    <a:p>
                      <a:pPr algn="ctr" rtl="0" fontAlgn="base"/>
                      <a:r>
                        <a:rPr lang="en-US" sz="1400">
                          <a:effectLst/>
                          <a:latin typeface="Arial"/>
                        </a:rPr>
                        <a:t>0%</a:t>
                      </a:r>
                    </a:p>
                  </a:txBody>
                  <a:tcPr anchor="ctr"/>
                </a:tc>
                <a:tc>
                  <a:txBody>
                    <a:bodyPr/>
                    <a:lstStyle/>
                    <a:p>
                      <a:pPr algn="ctr" rtl="0" fontAlgn="base"/>
                      <a:r>
                        <a:rPr lang="en-US" sz="1400">
                          <a:effectLst/>
                          <a:latin typeface="Arial"/>
                        </a:rPr>
                        <a:t>0%</a:t>
                      </a:r>
                    </a:p>
                  </a:txBody>
                  <a:tcPr anchor="ctr"/>
                </a:tc>
                <a:extLst>
                  <a:ext uri="{0D108BD9-81ED-4DB2-BD59-A6C34878D82A}">
                    <a16:rowId xmlns:a16="http://schemas.microsoft.com/office/drawing/2014/main" val="2901248410"/>
                  </a:ext>
                </a:extLst>
              </a:tr>
              <a:tr h="495780">
                <a:tc>
                  <a:txBody>
                    <a:bodyPr/>
                    <a:lstStyle/>
                    <a:p>
                      <a:pPr algn="ctr" rtl="0" fontAlgn="base"/>
                      <a:r>
                        <a:rPr lang="en-US" sz="1400" b="1">
                          <a:effectLst/>
                          <a:latin typeface="Arial"/>
                        </a:rPr>
                        <a:t>SM 3113B</a:t>
                      </a:r>
                    </a:p>
                  </a:txBody>
                  <a:tcPr anchor="ctr"/>
                </a:tc>
                <a:tc>
                  <a:txBody>
                    <a:bodyPr/>
                    <a:lstStyle/>
                    <a:p>
                      <a:pPr algn="ctr" rtl="0" fontAlgn="base"/>
                      <a:r>
                        <a:rPr lang="en-US" sz="1400" b="1" dirty="0">
                          <a:effectLst/>
                          <a:latin typeface="Arial"/>
                        </a:rPr>
                        <a:t>C = 0, M = 1</a:t>
                      </a:r>
                    </a:p>
                  </a:txBody>
                  <a:tcPr anchor="ctr"/>
                </a:tc>
                <a:tc>
                  <a:txBody>
                    <a:bodyPr/>
                    <a:lstStyle/>
                    <a:p>
                      <a:pPr algn="ctr" rtl="0" fontAlgn="base"/>
                      <a:r>
                        <a:rPr lang="en-US" sz="1400" b="1">
                          <a:effectLst/>
                          <a:latin typeface="Arial"/>
                        </a:rPr>
                        <a:t>45</a:t>
                      </a:r>
                      <a:r>
                        <a:rPr lang="en-US" sz="1400">
                          <a:effectLst/>
                          <a:latin typeface="Arial"/>
                        </a:rPr>
                        <a:t>%</a:t>
                      </a:r>
                    </a:p>
                  </a:txBody>
                  <a:tcPr anchor="ctr"/>
                </a:tc>
                <a:tc>
                  <a:txBody>
                    <a:bodyPr/>
                    <a:lstStyle/>
                    <a:p>
                      <a:pPr algn="ctr" rtl="0" fontAlgn="base"/>
                      <a:r>
                        <a:rPr lang="en-US" sz="1400" dirty="0">
                          <a:solidFill>
                            <a:schemeClr val="tx1"/>
                          </a:solidFill>
                          <a:effectLst/>
                          <a:latin typeface="Arial"/>
                        </a:rPr>
                        <a:t>-</a:t>
                      </a:r>
                    </a:p>
                  </a:txBody>
                  <a:tcPr anchor="ctr"/>
                </a:tc>
                <a:tc>
                  <a:txBody>
                    <a:bodyPr/>
                    <a:lstStyle/>
                    <a:p>
                      <a:pPr algn="ctr" rtl="0" fontAlgn="base"/>
                      <a:r>
                        <a:rPr lang="en-US" sz="1400" b="1">
                          <a:effectLst/>
                          <a:latin typeface="Arial"/>
                        </a:rPr>
                        <a:t>45</a:t>
                      </a:r>
                      <a:r>
                        <a:rPr lang="en-US" sz="1400">
                          <a:effectLst/>
                          <a:latin typeface="Arial"/>
                        </a:rPr>
                        <a:t>%</a:t>
                      </a:r>
                    </a:p>
                  </a:txBody>
                  <a:tcPr anchor="ctr"/>
                </a:tc>
                <a:tc>
                  <a:txBody>
                    <a:bodyPr/>
                    <a:lstStyle/>
                    <a:p>
                      <a:pPr algn="ctr" rtl="0" fontAlgn="base"/>
                      <a:r>
                        <a:rPr lang="en-US" sz="1400" dirty="0">
                          <a:solidFill>
                            <a:schemeClr val="tx1"/>
                          </a:solidFill>
                          <a:effectLst/>
                          <a:latin typeface="Arial"/>
                        </a:rPr>
                        <a:t>-</a:t>
                      </a:r>
                    </a:p>
                  </a:txBody>
                  <a:tcPr anchor="ctr"/>
                </a:tc>
                <a:tc>
                  <a:txBody>
                    <a:bodyPr/>
                    <a:lstStyle/>
                    <a:p>
                      <a:pPr algn="ctr" rtl="0" fontAlgn="base"/>
                      <a:r>
                        <a:rPr lang="en-US" sz="1400" dirty="0">
                          <a:solidFill>
                            <a:schemeClr val="tx1"/>
                          </a:solidFill>
                          <a:effectLst/>
                          <a:latin typeface="Arial"/>
                        </a:rPr>
                        <a:t>-</a:t>
                      </a:r>
                    </a:p>
                  </a:txBody>
                  <a:tcPr anchor="ctr"/>
                </a:tc>
                <a:tc>
                  <a:txBody>
                    <a:bodyPr/>
                    <a:lstStyle/>
                    <a:p>
                      <a:pPr algn="ctr" rtl="0" fontAlgn="base"/>
                      <a:r>
                        <a:rPr lang="en-US" sz="1400" dirty="0">
                          <a:solidFill>
                            <a:schemeClr val="tx1"/>
                          </a:solidFill>
                          <a:effectLst/>
                          <a:latin typeface="Arial"/>
                        </a:rPr>
                        <a:t>-</a:t>
                      </a:r>
                    </a:p>
                  </a:txBody>
                  <a:tcPr anchor="ctr"/>
                </a:tc>
                <a:tc>
                  <a:txBody>
                    <a:bodyPr/>
                    <a:lstStyle/>
                    <a:p>
                      <a:pPr algn="ctr" rtl="0" fontAlgn="base"/>
                      <a:r>
                        <a:rPr lang="en-US" sz="1400" b="0" dirty="0">
                          <a:solidFill>
                            <a:schemeClr val="tx1"/>
                          </a:solidFill>
                          <a:effectLst/>
                          <a:latin typeface="Arial"/>
                        </a:rPr>
                        <a:t>-</a:t>
                      </a:r>
                    </a:p>
                  </a:txBody>
                  <a:tcPr anchor="ctr"/>
                </a:tc>
                <a:tc>
                  <a:txBody>
                    <a:bodyPr/>
                    <a:lstStyle/>
                    <a:p>
                      <a:pPr algn="ctr" rtl="0" fontAlgn="base"/>
                      <a:r>
                        <a:rPr lang="en-US" sz="1400" b="0" dirty="0">
                          <a:solidFill>
                            <a:schemeClr val="tx1"/>
                          </a:solidFill>
                          <a:effectLst/>
                          <a:latin typeface="Arial"/>
                        </a:rPr>
                        <a:t>-</a:t>
                      </a:r>
                    </a:p>
                  </a:txBody>
                  <a:tcPr anchor="ctr"/>
                </a:tc>
                <a:tc>
                  <a:txBody>
                    <a:bodyPr/>
                    <a:lstStyle/>
                    <a:p>
                      <a:pPr algn="ctr" rtl="0" fontAlgn="base"/>
                      <a:r>
                        <a:rPr lang="en-US" sz="1400" b="0" dirty="0">
                          <a:solidFill>
                            <a:schemeClr val="tx1"/>
                          </a:solidFill>
                          <a:effectLst/>
                          <a:latin typeface="Arial"/>
                        </a:rPr>
                        <a:t>-</a:t>
                      </a:r>
                    </a:p>
                  </a:txBody>
                  <a:tcPr anchor="ctr"/>
                </a:tc>
                <a:extLst>
                  <a:ext uri="{0D108BD9-81ED-4DB2-BD59-A6C34878D82A}">
                    <a16:rowId xmlns:a16="http://schemas.microsoft.com/office/drawing/2014/main" val="690091697"/>
                  </a:ext>
                </a:extLst>
              </a:tr>
              <a:tr h="495780">
                <a:tc>
                  <a:txBody>
                    <a:bodyPr/>
                    <a:lstStyle/>
                    <a:p>
                      <a:pPr algn="ctr" rtl="0" fontAlgn="base"/>
                      <a:r>
                        <a:rPr lang="en-US" sz="1400" b="1" dirty="0">
                          <a:effectLst/>
                          <a:latin typeface="Arial"/>
                        </a:rPr>
                        <a:t>EPA 245.1</a:t>
                      </a:r>
                    </a:p>
                  </a:txBody>
                  <a:tcPr anchor="ctr">
                    <a:lnB w="12700" cap="flat" cmpd="sng" algn="ctr">
                      <a:solidFill>
                        <a:schemeClr val="tx1"/>
                      </a:solidFill>
                      <a:prstDash val="solid"/>
                      <a:round/>
                      <a:headEnd type="none" w="med" len="med"/>
                      <a:tailEnd type="none" w="med" len="med"/>
                    </a:lnB>
                  </a:tcPr>
                </a:tc>
                <a:tc>
                  <a:txBody>
                    <a:bodyPr/>
                    <a:lstStyle/>
                    <a:p>
                      <a:pPr algn="ctr" rtl="0" fontAlgn="base"/>
                      <a:r>
                        <a:rPr lang="en-US" sz="1400" b="1" dirty="0">
                          <a:effectLst/>
                          <a:latin typeface="Arial"/>
                        </a:rPr>
                        <a:t>C = 3, M = 2</a:t>
                      </a:r>
                    </a:p>
                  </a:txBody>
                  <a:tcPr anchor="ctr">
                    <a:lnB w="12700" cap="flat" cmpd="sng" algn="ctr">
                      <a:solidFill>
                        <a:schemeClr val="tx1"/>
                      </a:solidFill>
                      <a:prstDash val="solid"/>
                      <a:round/>
                      <a:headEnd type="none" w="med" len="med"/>
                      <a:tailEnd type="none" w="med" len="med"/>
                    </a:lnB>
                  </a:tcPr>
                </a:tc>
                <a:tc>
                  <a:txBody>
                    <a:bodyPr/>
                    <a:lstStyle/>
                    <a:p>
                      <a:pPr algn="ctr" rtl="0" fontAlgn="base"/>
                      <a:r>
                        <a:rPr lang="en-US" sz="1400" dirty="0">
                          <a:solidFill>
                            <a:schemeClr val="tx1"/>
                          </a:solidFill>
                          <a:effectLst/>
                          <a:latin typeface="Arial"/>
                        </a:rPr>
                        <a:t>-</a:t>
                      </a:r>
                    </a:p>
                  </a:txBody>
                  <a:tcPr anchor="ctr">
                    <a:lnB w="12700" cap="flat" cmpd="sng" algn="ctr">
                      <a:solidFill>
                        <a:schemeClr val="tx1"/>
                      </a:solidFill>
                      <a:prstDash val="solid"/>
                      <a:round/>
                      <a:headEnd type="none" w="med" len="med"/>
                      <a:tailEnd type="none" w="med" len="med"/>
                    </a:lnB>
                  </a:tcPr>
                </a:tc>
                <a:tc>
                  <a:txBody>
                    <a:bodyPr/>
                    <a:lstStyle/>
                    <a:p>
                      <a:pPr algn="ctr" rtl="0" fontAlgn="base"/>
                      <a:r>
                        <a:rPr lang="en-US" sz="1400" dirty="0">
                          <a:solidFill>
                            <a:schemeClr val="tx1"/>
                          </a:solidFill>
                          <a:effectLst/>
                          <a:latin typeface="Arial"/>
                        </a:rPr>
                        <a:t>-</a:t>
                      </a:r>
                    </a:p>
                  </a:txBody>
                  <a:tcPr anchor="ctr">
                    <a:lnB w="12700" cap="flat" cmpd="sng" algn="ctr">
                      <a:solidFill>
                        <a:schemeClr val="tx1"/>
                      </a:solidFill>
                      <a:prstDash val="solid"/>
                      <a:round/>
                      <a:headEnd type="none" w="med" len="med"/>
                      <a:tailEnd type="none" w="med" len="med"/>
                    </a:lnB>
                  </a:tcPr>
                </a:tc>
                <a:tc>
                  <a:txBody>
                    <a:bodyPr/>
                    <a:lstStyle/>
                    <a:p>
                      <a:pPr algn="ctr" rtl="0" fontAlgn="base"/>
                      <a:r>
                        <a:rPr lang="en-US" sz="1400" dirty="0">
                          <a:solidFill>
                            <a:schemeClr val="tx1"/>
                          </a:solidFill>
                          <a:effectLst/>
                          <a:latin typeface="Arial"/>
                        </a:rPr>
                        <a:t>-</a:t>
                      </a:r>
                    </a:p>
                  </a:txBody>
                  <a:tcPr anchor="ctr">
                    <a:lnB w="12700" cap="flat" cmpd="sng" algn="ctr">
                      <a:solidFill>
                        <a:schemeClr val="tx1"/>
                      </a:solidFill>
                      <a:prstDash val="solid"/>
                      <a:round/>
                      <a:headEnd type="none" w="med" len="med"/>
                      <a:tailEnd type="none" w="med" len="med"/>
                    </a:lnB>
                  </a:tcPr>
                </a:tc>
                <a:tc>
                  <a:txBody>
                    <a:bodyPr/>
                    <a:lstStyle/>
                    <a:p>
                      <a:pPr algn="ctr" rtl="0" fontAlgn="base"/>
                      <a:r>
                        <a:rPr lang="en-US" sz="1400">
                          <a:effectLst/>
                          <a:latin typeface="Arial"/>
                        </a:rPr>
                        <a:t>0 to </a:t>
                      </a:r>
                      <a:r>
                        <a:rPr lang="en-US" sz="1400" b="1">
                          <a:effectLst/>
                          <a:latin typeface="Arial"/>
                        </a:rPr>
                        <a:t>40</a:t>
                      </a:r>
                      <a:r>
                        <a:rPr lang="en-US" sz="1400">
                          <a:effectLst/>
                          <a:latin typeface="Arial"/>
                        </a:rPr>
                        <a:t>%</a:t>
                      </a:r>
                    </a:p>
                  </a:txBody>
                  <a:tcPr anchor="ctr">
                    <a:lnB w="12700" cap="flat" cmpd="sng" algn="ctr">
                      <a:solidFill>
                        <a:schemeClr val="tx1"/>
                      </a:solidFill>
                      <a:prstDash val="solid"/>
                      <a:round/>
                      <a:headEnd type="none" w="med" len="med"/>
                      <a:tailEnd type="none" w="med" len="med"/>
                    </a:lnB>
                  </a:tcPr>
                </a:tc>
                <a:tc>
                  <a:txBody>
                    <a:bodyPr/>
                    <a:lstStyle/>
                    <a:p>
                      <a:pPr algn="ctr" rtl="0" fontAlgn="base"/>
                      <a:r>
                        <a:rPr lang="en-US" sz="1400">
                          <a:solidFill>
                            <a:schemeClr val="tx1"/>
                          </a:solidFill>
                          <a:effectLst/>
                          <a:latin typeface="Arial"/>
                        </a:rPr>
                        <a:t>-</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tx1"/>
                          </a:solidFill>
                          <a:effectLst/>
                          <a:uLnTx/>
                          <a:uFillTx/>
                          <a:latin typeface="Arial"/>
                          <a:ea typeface="+mn-ea"/>
                          <a:cs typeface="+mn-cs"/>
                        </a:rPr>
                        <a:t>-</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tx1"/>
                          </a:solidFill>
                          <a:effectLst/>
                          <a:uLnTx/>
                          <a:uFillTx/>
                          <a:latin typeface="Arial"/>
                          <a:ea typeface="+mn-ea"/>
                          <a:cs typeface="+mn-cs"/>
                        </a:rPr>
                        <a:t>-</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tx1"/>
                          </a:solidFill>
                          <a:effectLst/>
                          <a:uLnTx/>
                          <a:uFillTx/>
                          <a:latin typeface="Arial"/>
                          <a:ea typeface="+mn-ea"/>
                          <a:cs typeface="+mn-cs"/>
                        </a:rPr>
                        <a:t>-</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chemeClr val="tx1"/>
                          </a:solidFill>
                          <a:effectLst/>
                          <a:uLnTx/>
                          <a:uFillTx/>
                          <a:latin typeface="Arial"/>
                          <a:ea typeface="+mn-ea"/>
                          <a:cs typeface="+mn-cs"/>
                        </a:rPr>
                        <a:t>-</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61778114"/>
                  </a:ext>
                </a:extLst>
              </a:tr>
            </a:tbl>
          </a:graphicData>
        </a:graphic>
      </p:graphicFrame>
      <p:sp>
        <p:nvSpPr>
          <p:cNvPr id="5" name="Rectangle 4">
            <a:extLst>
              <a:ext uri="{FF2B5EF4-FFF2-40B4-BE49-F238E27FC236}">
                <a16:creationId xmlns:a16="http://schemas.microsoft.com/office/drawing/2014/main" id="{ED032F8E-BC40-4F30-9529-C3A865832E49}"/>
              </a:ext>
            </a:extLst>
          </p:cNvPr>
          <p:cNvSpPr/>
          <p:nvPr/>
        </p:nvSpPr>
        <p:spPr>
          <a:xfrm>
            <a:off x="242004" y="5307411"/>
            <a:ext cx="11751117" cy="646331"/>
          </a:xfrm>
          <a:prstGeom prst="rect">
            <a:avLst/>
          </a:prstGeom>
        </p:spPr>
        <p:txBody>
          <a:bodyPr wrap="square">
            <a:spAutoFit/>
          </a:bodyPr>
          <a:lstStyle/>
          <a:p>
            <a:r>
              <a:rPr lang="en-US" dirty="0">
                <a:latin typeface="Arial"/>
              </a:rPr>
              <a:t>Number of labs indicate how many commercial (C) and municipal (M) use the analytical method. </a:t>
            </a:r>
          </a:p>
          <a:p>
            <a:r>
              <a:rPr lang="en-US" dirty="0">
                <a:latin typeface="Arial"/>
              </a:rPr>
              <a:t>* (Asterisk) indicates proposed DLR with a 3-year implementation period. </a:t>
            </a:r>
            <a:endParaRPr lang="en-US" dirty="0"/>
          </a:p>
        </p:txBody>
      </p:sp>
    </p:spTree>
    <p:extLst>
      <p:ext uri="{BB962C8B-B14F-4D97-AF65-F5344CB8AC3E}">
        <p14:creationId xmlns:p14="http://schemas.microsoft.com/office/powerpoint/2010/main" val="14437442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14744-F29F-4158-BEAC-46F0AEA68E6C}"/>
              </a:ext>
            </a:extLst>
          </p:cNvPr>
          <p:cNvSpPr>
            <a:spLocks noGrp="1"/>
          </p:cNvSpPr>
          <p:nvPr>
            <p:ph type="title"/>
          </p:nvPr>
        </p:nvSpPr>
        <p:spPr>
          <a:xfrm>
            <a:off x="610891" y="1539"/>
            <a:ext cx="11064758" cy="1325563"/>
          </a:xfrm>
        </p:spPr>
        <p:txBody>
          <a:bodyPr/>
          <a:lstStyle/>
          <a:p>
            <a:pPr algn="ctr"/>
            <a:r>
              <a:rPr lang="en-US" sz="4000" b="1" dirty="0">
                <a:solidFill>
                  <a:srgbClr val="004E7D"/>
                </a:solidFill>
                <a:latin typeface="Arial"/>
                <a:cs typeface="Arial"/>
              </a:rPr>
              <a:t>Follow-up Survey: Laboratory Capability</a:t>
            </a:r>
            <a:r>
              <a:rPr lang="en-US" dirty="0">
                <a:solidFill>
                  <a:srgbClr val="004E7D"/>
                </a:solidFill>
                <a:latin typeface="Arial"/>
                <a:cs typeface="Arial"/>
              </a:rPr>
              <a:t> </a:t>
            </a:r>
          </a:p>
        </p:txBody>
      </p:sp>
      <p:graphicFrame>
        <p:nvGraphicFramePr>
          <p:cNvPr id="8" name="Chart 7" descr="Results of laboratory ability to achieve specified lowered DLR given 3 years to develop adequate capacity">
            <a:extLst>
              <a:ext uri="{FF2B5EF4-FFF2-40B4-BE49-F238E27FC236}">
                <a16:creationId xmlns:a16="http://schemas.microsoft.com/office/drawing/2014/main" id="{48D509A2-6D75-4321-8F8C-1882D6F81607}"/>
              </a:ext>
            </a:extLst>
          </p:cNvPr>
          <p:cNvGraphicFramePr>
            <a:graphicFrameLocks/>
          </p:cNvGraphicFramePr>
          <p:nvPr>
            <p:extLst>
              <p:ext uri="{D42A27DB-BD31-4B8C-83A1-F6EECF244321}">
                <p14:modId xmlns:p14="http://schemas.microsoft.com/office/powerpoint/2010/main" val="4008273651"/>
              </p:ext>
            </p:extLst>
          </p:nvPr>
        </p:nvGraphicFramePr>
        <p:xfrm>
          <a:off x="863811" y="1978789"/>
          <a:ext cx="10331355" cy="4247973"/>
        </p:xfrm>
        <a:graphic>
          <a:graphicData uri="http://schemas.openxmlformats.org/drawingml/2006/chart">
            <c:chart xmlns:c="http://schemas.openxmlformats.org/drawingml/2006/chart" xmlns:r="http://schemas.openxmlformats.org/officeDocument/2006/relationships" r:id="rId3"/>
          </a:graphicData>
        </a:graphic>
      </p:graphicFrame>
      <p:sp>
        <p:nvSpPr>
          <p:cNvPr id="4" name="Slide Number Placeholder 3">
            <a:extLst>
              <a:ext uri="{FF2B5EF4-FFF2-40B4-BE49-F238E27FC236}">
                <a16:creationId xmlns:a16="http://schemas.microsoft.com/office/drawing/2014/main" id="{3FF1C9BE-BE4F-427C-8DB6-D7EF7A02B1CE}"/>
              </a:ext>
              <a:ext uri="{C183D7F6-B498-43B3-948B-1728B52AA6E4}">
                <adec:decorative xmlns:adec="http://schemas.microsoft.com/office/drawing/2017/decorative" val="1"/>
              </a:ext>
            </a:extLst>
          </p:cNvPr>
          <p:cNvSpPr>
            <a:spLocks noGrp="1"/>
          </p:cNvSpPr>
          <p:nvPr>
            <p:ph type="sldNum" sz="quarter" idx="4"/>
          </p:nvPr>
        </p:nvSpPr>
        <p:spPr>
          <a:xfrm>
            <a:off x="0" y="0"/>
            <a:ext cx="2743200" cy="365125"/>
          </a:xfrm>
        </p:spPr>
        <p:txBody>
          <a:bodyPr/>
          <a:lstStyle/>
          <a:p>
            <a:fld id="{A15CFC30-E45D-4431-B46B-489B270F7815}" type="slidenum">
              <a:rPr lang="en-US" smtClean="0"/>
              <a:pPr/>
              <a:t>25</a:t>
            </a:fld>
            <a:endParaRPr lang="en-US"/>
          </a:p>
        </p:txBody>
      </p:sp>
      <p:sp>
        <p:nvSpPr>
          <p:cNvPr id="6" name="TextBox 5">
            <a:extLst>
              <a:ext uri="{FF2B5EF4-FFF2-40B4-BE49-F238E27FC236}">
                <a16:creationId xmlns:a16="http://schemas.microsoft.com/office/drawing/2014/main" id="{7F4695A1-C893-4A32-911B-5F562E842044}"/>
              </a:ext>
            </a:extLst>
          </p:cNvPr>
          <p:cNvSpPr txBox="1"/>
          <p:nvPr/>
        </p:nvSpPr>
        <p:spPr>
          <a:xfrm>
            <a:off x="2127934" y="1915729"/>
            <a:ext cx="794794"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latin typeface="Arial"/>
                <a:cs typeface="Arial"/>
              </a:rPr>
              <a:t>N = 14</a:t>
            </a:r>
          </a:p>
        </p:txBody>
      </p:sp>
      <p:sp>
        <p:nvSpPr>
          <p:cNvPr id="11" name="TextBox 10">
            <a:extLst>
              <a:ext uri="{FF2B5EF4-FFF2-40B4-BE49-F238E27FC236}">
                <a16:creationId xmlns:a16="http://schemas.microsoft.com/office/drawing/2014/main" id="{3D269377-D6BA-42CC-92AF-8429C7E4D0B5}"/>
              </a:ext>
            </a:extLst>
          </p:cNvPr>
          <p:cNvSpPr txBox="1"/>
          <p:nvPr/>
        </p:nvSpPr>
        <p:spPr>
          <a:xfrm>
            <a:off x="694427" y="1074238"/>
            <a:ext cx="10760015" cy="830997"/>
          </a:xfrm>
          <a:prstGeom prst="rect">
            <a:avLst/>
          </a:prstGeom>
          <a:noFill/>
        </p:spPr>
        <p:txBody>
          <a:bodyPr wrap="square" lIns="91440" tIns="45720" rIns="91440" bIns="45720" rtlCol="0" anchor="t">
            <a:spAutoFit/>
          </a:bodyPr>
          <a:lstStyle/>
          <a:p>
            <a:pPr algn="ctr"/>
            <a:r>
              <a:rPr lang="en-US" sz="2400" b="1" dirty="0">
                <a:latin typeface="Arial"/>
                <a:cs typeface="Arial"/>
              </a:rPr>
              <a:t>Results of laboratory ability to achieve specified lower DLR given 3 years to develop adequate capacity.</a:t>
            </a:r>
            <a:endParaRPr lang="en-US" sz="2400" dirty="0">
              <a:latin typeface="Arial" panose="020B0604020202020204" pitchFamily="34" charset="0"/>
              <a:cs typeface="Arial" panose="020B0604020202020204" pitchFamily="34" charset="0"/>
            </a:endParaRPr>
          </a:p>
        </p:txBody>
      </p:sp>
      <p:cxnSp>
        <p:nvCxnSpPr>
          <p:cNvPr id="5" name="Straight Arrow Connector 4">
            <a:extLst>
              <a:ext uri="{FF2B5EF4-FFF2-40B4-BE49-F238E27FC236}">
                <a16:creationId xmlns:a16="http://schemas.microsoft.com/office/drawing/2014/main" id="{A68D3BD1-97DF-DB1D-4203-FA268C7C56AD}"/>
              </a:ext>
              <a:ext uri="{C183D7F6-B498-43B3-948B-1728B52AA6E4}">
                <adec:decorative xmlns:adec="http://schemas.microsoft.com/office/drawing/2017/decorative" val="1"/>
              </a:ext>
            </a:extLst>
          </p:cNvPr>
          <p:cNvCxnSpPr/>
          <p:nvPr/>
        </p:nvCxnSpPr>
        <p:spPr>
          <a:xfrm>
            <a:off x="2224267" y="4235369"/>
            <a:ext cx="598025" cy="1"/>
          </a:xfrm>
          <a:prstGeom prst="straightConnector1">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5A8C78BA-14B4-F831-939A-9528719279F3}"/>
              </a:ext>
              <a:ext uri="{C183D7F6-B498-43B3-948B-1728B52AA6E4}">
                <adec:decorative xmlns:adec="http://schemas.microsoft.com/office/drawing/2017/decorative" val="1"/>
              </a:ext>
            </a:extLst>
          </p:cNvPr>
          <p:cNvCxnSpPr>
            <a:cxnSpLocks/>
          </p:cNvCxnSpPr>
          <p:nvPr/>
        </p:nvCxnSpPr>
        <p:spPr>
          <a:xfrm>
            <a:off x="3709684" y="4437925"/>
            <a:ext cx="598025" cy="1"/>
          </a:xfrm>
          <a:prstGeom prst="straightConnector1">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81789AA3-C348-4C39-0C9A-B2E47EB59F9E}"/>
              </a:ext>
              <a:ext uri="{C183D7F6-B498-43B3-948B-1728B52AA6E4}">
                <adec:decorative xmlns:adec="http://schemas.microsoft.com/office/drawing/2017/decorative" val="1"/>
              </a:ext>
            </a:extLst>
          </p:cNvPr>
          <p:cNvCxnSpPr>
            <a:cxnSpLocks/>
          </p:cNvCxnSpPr>
          <p:nvPr/>
        </p:nvCxnSpPr>
        <p:spPr>
          <a:xfrm>
            <a:off x="5195101" y="4138912"/>
            <a:ext cx="598025" cy="1"/>
          </a:xfrm>
          <a:prstGeom prst="straightConnector1">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61C6C181-06F0-5B68-92F0-E1CA49AE5CA6}"/>
              </a:ext>
              <a:ext uri="{C183D7F6-B498-43B3-948B-1728B52AA6E4}">
                <adec:decorative xmlns:adec="http://schemas.microsoft.com/office/drawing/2017/decorative" val="1"/>
              </a:ext>
            </a:extLst>
          </p:cNvPr>
          <p:cNvCxnSpPr>
            <a:cxnSpLocks/>
          </p:cNvCxnSpPr>
          <p:nvPr/>
        </p:nvCxnSpPr>
        <p:spPr>
          <a:xfrm>
            <a:off x="6690164" y="4679064"/>
            <a:ext cx="598025" cy="1"/>
          </a:xfrm>
          <a:prstGeom prst="straightConnector1">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77BA345D-B5DD-5035-5282-C0000263941E}"/>
              </a:ext>
              <a:ext uri="{C183D7F6-B498-43B3-948B-1728B52AA6E4}">
                <adec:decorative xmlns:adec="http://schemas.microsoft.com/office/drawing/2017/decorative" val="1"/>
              </a:ext>
            </a:extLst>
          </p:cNvPr>
          <p:cNvCxnSpPr>
            <a:cxnSpLocks/>
          </p:cNvCxnSpPr>
          <p:nvPr/>
        </p:nvCxnSpPr>
        <p:spPr>
          <a:xfrm>
            <a:off x="8175581" y="4138912"/>
            <a:ext cx="598025" cy="1"/>
          </a:xfrm>
          <a:prstGeom prst="straightConnector1">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04D9FF11-13C3-6AE1-591A-741410FA5383}"/>
              </a:ext>
              <a:ext uri="{C183D7F6-B498-43B3-948B-1728B52AA6E4}">
                <adec:decorative xmlns:adec="http://schemas.microsoft.com/office/drawing/2017/decorative" val="1"/>
              </a:ext>
            </a:extLst>
          </p:cNvPr>
          <p:cNvCxnSpPr>
            <a:cxnSpLocks/>
          </p:cNvCxnSpPr>
          <p:nvPr/>
        </p:nvCxnSpPr>
        <p:spPr>
          <a:xfrm>
            <a:off x="9670644" y="4341468"/>
            <a:ext cx="598025" cy="1"/>
          </a:xfrm>
          <a:prstGeom prst="straightConnector1">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AF309F97-6522-76DB-4220-847C1D7999D7}"/>
              </a:ext>
              <a:ext uri="{C183D7F6-B498-43B3-948B-1728B52AA6E4}">
                <adec:decorative xmlns:adec="http://schemas.microsoft.com/office/drawing/2017/decorative" val="1"/>
              </a:ext>
            </a:extLst>
          </p:cNvPr>
          <p:cNvSpPr txBox="1"/>
          <p:nvPr/>
        </p:nvSpPr>
        <p:spPr>
          <a:xfrm>
            <a:off x="3613351" y="1915729"/>
            <a:ext cx="794794"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latin typeface="Arial"/>
                <a:cs typeface="Arial"/>
              </a:rPr>
              <a:t>N = 14</a:t>
            </a:r>
          </a:p>
        </p:txBody>
      </p:sp>
      <p:sp>
        <p:nvSpPr>
          <p:cNvPr id="17" name="TextBox 16">
            <a:extLst>
              <a:ext uri="{FF2B5EF4-FFF2-40B4-BE49-F238E27FC236}">
                <a16:creationId xmlns:a16="http://schemas.microsoft.com/office/drawing/2014/main" id="{86315E35-1B5A-7BAA-5077-0BF32B504009}"/>
              </a:ext>
              <a:ext uri="{C183D7F6-B498-43B3-948B-1728B52AA6E4}">
                <adec:decorative xmlns:adec="http://schemas.microsoft.com/office/drawing/2017/decorative" val="1"/>
              </a:ext>
            </a:extLst>
          </p:cNvPr>
          <p:cNvSpPr txBox="1"/>
          <p:nvPr/>
        </p:nvSpPr>
        <p:spPr>
          <a:xfrm>
            <a:off x="5098768" y="1915728"/>
            <a:ext cx="794794"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latin typeface="Arial"/>
                <a:cs typeface="Arial"/>
              </a:rPr>
              <a:t>N = 14</a:t>
            </a:r>
          </a:p>
        </p:txBody>
      </p:sp>
      <p:sp>
        <p:nvSpPr>
          <p:cNvPr id="18" name="TextBox 17">
            <a:extLst>
              <a:ext uri="{FF2B5EF4-FFF2-40B4-BE49-F238E27FC236}">
                <a16:creationId xmlns:a16="http://schemas.microsoft.com/office/drawing/2014/main" id="{6E7471A5-B303-BE5D-CC11-D2BB39D291B4}"/>
              </a:ext>
              <a:ext uri="{C183D7F6-B498-43B3-948B-1728B52AA6E4}">
                <adec:decorative xmlns:adec="http://schemas.microsoft.com/office/drawing/2017/decorative" val="1"/>
              </a:ext>
            </a:extLst>
          </p:cNvPr>
          <p:cNvSpPr txBox="1"/>
          <p:nvPr/>
        </p:nvSpPr>
        <p:spPr>
          <a:xfrm>
            <a:off x="6593831" y="1915727"/>
            <a:ext cx="794794"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latin typeface="Arial"/>
                <a:cs typeface="Arial"/>
              </a:rPr>
              <a:t>N = 14</a:t>
            </a:r>
          </a:p>
        </p:txBody>
      </p:sp>
      <p:sp>
        <p:nvSpPr>
          <p:cNvPr id="19" name="TextBox 18">
            <a:extLst>
              <a:ext uri="{FF2B5EF4-FFF2-40B4-BE49-F238E27FC236}">
                <a16:creationId xmlns:a16="http://schemas.microsoft.com/office/drawing/2014/main" id="{028622FF-D552-0A17-2C08-0C39CCBFF267}"/>
              </a:ext>
              <a:ext uri="{C183D7F6-B498-43B3-948B-1728B52AA6E4}">
                <adec:decorative xmlns:adec="http://schemas.microsoft.com/office/drawing/2017/decorative" val="1"/>
              </a:ext>
            </a:extLst>
          </p:cNvPr>
          <p:cNvSpPr txBox="1"/>
          <p:nvPr/>
        </p:nvSpPr>
        <p:spPr>
          <a:xfrm>
            <a:off x="8127477" y="1915728"/>
            <a:ext cx="794794"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latin typeface="Arial"/>
                <a:cs typeface="Arial"/>
              </a:rPr>
              <a:t>N = 11</a:t>
            </a:r>
          </a:p>
        </p:txBody>
      </p:sp>
      <p:sp>
        <p:nvSpPr>
          <p:cNvPr id="20" name="TextBox 19">
            <a:extLst>
              <a:ext uri="{FF2B5EF4-FFF2-40B4-BE49-F238E27FC236}">
                <a16:creationId xmlns:a16="http://schemas.microsoft.com/office/drawing/2014/main" id="{D03A403E-13D3-4D92-D5FF-001E42B124F7}"/>
              </a:ext>
              <a:ext uri="{C183D7F6-B498-43B3-948B-1728B52AA6E4}">
                <adec:decorative xmlns:adec="http://schemas.microsoft.com/office/drawing/2017/decorative" val="1"/>
              </a:ext>
            </a:extLst>
          </p:cNvPr>
          <p:cNvSpPr txBox="1"/>
          <p:nvPr/>
        </p:nvSpPr>
        <p:spPr>
          <a:xfrm>
            <a:off x="9603249" y="1915727"/>
            <a:ext cx="794794"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600">
                <a:latin typeface="Arial"/>
                <a:cs typeface="Arial"/>
              </a:rPr>
              <a:t>N = 12</a:t>
            </a:r>
          </a:p>
        </p:txBody>
      </p:sp>
    </p:spTree>
    <p:extLst>
      <p:ext uri="{BB962C8B-B14F-4D97-AF65-F5344CB8AC3E}">
        <p14:creationId xmlns:p14="http://schemas.microsoft.com/office/powerpoint/2010/main" val="22348887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2A5174B-AA50-4D01-94CC-6790C0938B0C}"/>
              </a:ext>
            </a:extLst>
          </p:cNvPr>
          <p:cNvSpPr>
            <a:spLocks noGrp="1"/>
          </p:cNvSpPr>
          <p:nvPr>
            <p:ph type="sldNum" sz="quarter" idx="4"/>
          </p:nvPr>
        </p:nvSpPr>
        <p:spPr/>
        <p:txBody>
          <a:bodyPr/>
          <a:lstStyle/>
          <a:p>
            <a:fld id="{A15CFC30-E45D-4431-B46B-489B270F7815}" type="slidenum">
              <a:rPr lang="en-US" smtClean="0"/>
              <a:pPr/>
              <a:t>26</a:t>
            </a:fld>
            <a:endParaRPr lang="en-US"/>
          </a:p>
        </p:txBody>
      </p:sp>
      <p:sp>
        <p:nvSpPr>
          <p:cNvPr id="5" name="Title 1">
            <a:extLst>
              <a:ext uri="{FF2B5EF4-FFF2-40B4-BE49-F238E27FC236}">
                <a16:creationId xmlns:a16="http://schemas.microsoft.com/office/drawing/2014/main" id="{517866E8-95C8-4B51-928C-859ED690A22D}"/>
              </a:ext>
            </a:extLst>
          </p:cNvPr>
          <p:cNvSpPr txBox="1">
            <a:spLocks noGrp="1"/>
          </p:cNvSpPr>
          <p:nvPr>
            <p:ph type="title" idx="4294967295"/>
          </p:nvPr>
        </p:nvSpPr>
        <p:spPr>
          <a:xfrm>
            <a:off x="838200" y="182562"/>
            <a:ext cx="10515600" cy="1325563"/>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1" i="0" u="none" strike="noStrike" kern="1200" cap="none" spc="0" normalizeH="0" baseline="0" noProof="0" dirty="0">
                <a:ln>
                  <a:noFill/>
                </a:ln>
                <a:solidFill>
                  <a:srgbClr val="004E7D"/>
                </a:solidFill>
                <a:effectLst/>
                <a:uLnTx/>
                <a:uFillTx/>
                <a:latin typeface="Arial"/>
                <a:ea typeface="+mj-ea"/>
                <a:cs typeface="Arial"/>
              </a:rPr>
              <a:t>Follow-up Survey: Lower DLRs</a:t>
            </a:r>
          </a:p>
        </p:txBody>
      </p:sp>
      <p:graphicFrame>
        <p:nvGraphicFramePr>
          <p:cNvPr id="6" name="Table 5">
            <a:extLst>
              <a:ext uri="{FF2B5EF4-FFF2-40B4-BE49-F238E27FC236}">
                <a16:creationId xmlns:a16="http://schemas.microsoft.com/office/drawing/2014/main" id="{8A623973-B41C-4A20-90F7-32102B67B2B9}"/>
              </a:ext>
            </a:extLst>
          </p:cNvPr>
          <p:cNvGraphicFramePr>
            <a:graphicFrameLocks noGrp="1"/>
          </p:cNvGraphicFramePr>
          <p:nvPr>
            <p:extLst>
              <p:ext uri="{D42A27DB-BD31-4B8C-83A1-F6EECF244321}">
                <p14:modId xmlns:p14="http://schemas.microsoft.com/office/powerpoint/2010/main" val="1044069320"/>
              </p:ext>
            </p:extLst>
          </p:nvPr>
        </p:nvGraphicFramePr>
        <p:xfrm>
          <a:off x="838201" y="1720365"/>
          <a:ext cx="10760014" cy="1070567"/>
        </p:xfrm>
        <a:graphic>
          <a:graphicData uri="http://schemas.openxmlformats.org/drawingml/2006/table">
            <a:tbl>
              <a:tblPr firstRow="1" firstCol="1" bandRow="1">
                <a:tableStyleId>{5C22544A-7EE6-4342-B048-85BDC9FD1C3A}</a:tableStyleId>
              </a:tblPr>
              <a:tblGrid>
                <a:gridCol w="1840884">
                  <a:extLst>
                    <a:ext uri="{9D8B030D-6E8A-4147-A177-3AD203B41FA5}">
                      <a16:colId xmlns:a16="http://schemas.microsoft.com/office/drawing/2014/main" val="2036897420"/>
                    </a:ext>
                  </a:extLst>
                </a:gridCol>
                <a:gridCol w="1440304">
                  <a:extLst>
                    <a:ext uri="{9D8B030D-6E8A-4147-A177-3AD203B41FA5}">
                      <a16:colId xmlns:a16="http://schemas.microsoft.com/office/drawing/2014/main" val="392368060"/>
                    </a:ext>
                  </a:extLst>
                </a:gridCol>
                <a:gridCol w="1557084">
                  <a:extLst>
                    <a:ext uri="{9D8B030D-6E8A-4147-A177-3AD203B41FA5}">
                      <a16:colId xmlns:a16="http://schemas.microsoft.com/office/drawing/2014/main" val="1853898280"/>
                    </a:ext>
                  </a:extLst>
                </a:gridCol>
                <a:gridCol w="1323523">
                  <a:extLst>
                    <a:ext uri="{9D8B030D-6E8A-4147-A177-3AD203B41FA5}">
                      <a16:colId xmlns:a16="http://schemas.microsoft.com/office/drawing/2014/main" val="3897494848"/>
                    </a:ext>
                  </a:extLst>
                </a:gridCol>
                <a:gridCol w="1608985">
                  <a:extLst>
                    <a:ext uri="{9D8B030D-6E8A-4147-A177-3AD203B41FA5}">
                      <a16:colId xmlns:a16="http://schemas.microsoft.com/office/drawing/2014/main" val="2095010377"/>
                    </a:ext>
                  </a:extLst>
                </a:gridCol>
                <a:gridCol w="1453280">
                  <a:extLst>
                    <a:ext uri="{9D8B030D-6E8A-4147-A177-3AD203B41FA5}">
                      <a16:colId xmlns:a16="http://schemas.microsoft.com/office/drawing/2014/main" val="4052380551"/>
                    </a:ext>
                  </a:extLst>
                </a:gridCol>
                <a:gridCol w="1535954">
                  <a:extLst>
                    <a:ext uri="{9D8B030D-6E8A-4147-A177-3AD203B41FA5}">
                      <a16:colId xmlns:a16="http://schemas.microsoft.com/office/drawing/2014/main" val="3191515234"/>
                    </a:ext>
                  </a:extLst>
                </a:gridCol>
              </a:tblGrid>
              <a:tr h="556218">
                <a:tc>
                  <a:txBody>
                    <a:bodyPr/>
                    <a:lstStyle/>
                    <a:p>
                      <a:pPr algn="ctr" rtl="0" fontAlgn="base"/>
                      <a:r>
                        <a:rPr lang="en-US" sz="2000" b="1" dirty="0">
                          <a:effectLst/>
                          <a:latin typeface="Arial"/>
                        </a:rPr>
                        <a:t>Contaminant</a:t>
                      </a:r>
                    </a:p>
                  </a:txBody>
                  <a:tcPr anchor="ctr"/>
                </a:tc>
                <a:tc>
                  <a:txBody>
                    <a:bodyPr/>
                    <a:lstStyle/>
                    <a:p>
                      <a:pPr algn="ctr" rtl="0" fontAlgn="base"/>
                      <a:r>
                        <a:rPr lang="en-US" sz="2000">
                          <a:effectLst/>
                          <a:latin typeface="Arial"/>
                        </a:rPr>
                        <a:t>Arsenic </a:t>
                      </a:r>
                    </a:p>
                  </a:txBody>
                  <a:tcPr anchor="ctr"/>
                </a:tc>
                <a:tc>
                  <a:txBody>
                    <a:bodyPr/>
                    <a:lstStyle/>
                    <a:p>
                      <a:pPr algn="ctr" rtl="0" fontAlgn="base"/>
                      <a:r>
                        <a:rPr lang="en-US" sz="2000">
                          <a:effectLst/>
                          <a:latin typeface="Arial"/>
                        </a:rPr>
                        <a:t>Cadmium </a:t>
                      </a:r>
                    </a:p>
                  </a:txBody>
                  <a:tcPr anchor="ctr"/>
                </a:tc>
                <a:tc>
                  <a:txBody>
                    <a:bodyPr/>
                    <a:lstStyle/>
                    <a:p>
                      <a:pPr algn="ctr" rtl="0" fontAlgn="base"/>
                      <a:r>
                        <a:rPr lang="en-US" sz="2000">
                          <a:effectLst/>
                          <a:latin typeface="Arial"/>
                        </a:rPr>
                        <a:t>Lead </a:t>
                      </a:r>
                    </a:p>
                  </a:txBody>
                  <a:tcPr anchor="ctr"/>
                </a:tc>
                <a:tc>
                  <a:txBody>
                    <a:bodyPr/>
                    <a:lstStyle/>
                    <a:p>
                      <a:pPr algn="ctr" rtl="0" fontAlgn="base"/>
                      <a:r>
                        <a:rPr lang="en-US" sz="2000">
                          <a:effectLst/>
                          <a:latin typeface="Arial"/>
                        </a:rPr>
                        <a:t>Mercury  </a:t>
                      </a:r>
                    </a:p>
                  </a:txBody>
                  <a:tcPr anchor="ctr"/>
                </a:tc>
                <a:tc>
                  <a:txBody>
                    <a:bodyPr/>
                    <a:lstStyle/>
                    <a:p>
                      <a:pPr algn="ctr" rtl="0" fontAlgn="base"/>
                      <a:r>
                        <a:rPr lang="en-US" sz="2000">
                          <a:effectLst/>
                          <a:latin typeface="Arial"/>
                        </a:rPr>
                        <a:t>Nickel </a:t>
                      </a:r>
                    </a:p>
                  </a:txBody>
                  <a:tcPr anchor="ctr"/>
                </a:tc>
                <a:tc>
                  <a:txBody>
                    <a:bodyPr/>
                    <a:lstStyle/>
                    <a:p>
                      <a:pPr algn="ctr" rtl="0" fontAlgn="base"/>
                      <a:r>
                        <a:rPr lang="en-US" sz="2000">
                          <a:effectLst/>
                          <a:latin typeface="Arial"/>
                        </a:rPr>
                        <a:t>Thallium </a:t>
                      </a:r>
                    </a:p>
                  </a:txBody>
                  <a:tcPr anchor="ctr"/>
                </a:tc>
                <a:extLst>
                  <a:ext uri="{0D108BD9-81ED-4DB2-BD59-A6C34878D82A}">
                    <a16:rowId xmlns:a16="http://schemas.microsoft.com/office/drawing/2014/main" val="2123606209"/>
                  </a:ext>
                </a:extLst>
              </a:tr>
              <a:tr h="514349">
                <a:tc>
                  <a:txBody>
                    <a:bodyPr/>
                    <a:lstStyle/>
                    <a:p>
                      <a:pPr algn="ctr" rtl="0" fontAlgn="base"/>
                      <a:r>
                        <a:rPr lang="en-US" sz="2000" b="1">
                          <a:effectLst/>
                          <a:latin typeface="Arial"/>
                        </a:rPr>
                        <a:t>Target DLR</a:t>
                      </a:r>
                    </a:p>
                  </a:txBody>
                  <a:tcPr anchor="ctr">
                    <a:lnB w="12700" cap="flat" cmpd="sng" algn="ctr">
                      <a:solidFill>
                        <a:schemeClr val="tx1"/>
                      </a:solidFill>
                      <a:prstDash val="solid"/>
                      <a:round/>
                      <a:headEnd type="none" w="med" len="med"/>
                      <a:tailEnd type="none" w="med" len="med"/>
                    </a:lnB>
                  </a:tcPr>
                </a:tc>
                <a:tc>
                  <a:txBody>
                    <a:bodyPr/>
                    <a:lstStyle/>
                    <a:p>
                      <a:pPr algn="ctr" rtl="0" fontAlgn="base"/>
                      <a:r>
                        <a:rPr lang="en-US" sz="2000" b="1" dirty="0">
                          <a:effectLst/>
                          <a:latin typeface="Arial"/>
                        </a:rPr>
                        <a:t>0.5 µg/L</a:t>
                      </a:r>
                      <a:endParaRPr lang="en-US" sz="2000" b="1" dirty="0">
                        <a:solidFill>
                          <a:schemeClr val="tx1"/>
                        </a:solidFill>
                        <a:effectLst/>
                        <a:latin typeface="Arial"/>
                      </a:endParaRPr>
                    </a:p>
                  </a:txBody>
                  <a:tcPr anchor="ctr">
                    <a:lnB w="12700" cap="flat" cmpd="sng" algn="ctr">
                      <a:solidFill>
                        <a:schemeClr val="tx1"/>
                      </a:solidFill>
                      <a:prstDash val="solid"/>
                      <a:round/>
                      <a:headEnd type="none" w="med" len="med"/>
                      <a:tailEnd type="none" w="med" len="med"/>
                    </a:lnB>
                  </a:tcPr>
                </a:tc>
                <a:tc>
                  <a:txBody>
                    <a:bodyPr/>
                    <a:lstStyle/>
                    <a:p>
                      <a:pPr algn="ctr" rtl="0" fontAlgn="base"/>
                      <a:r>
                        <a:rPr lang="en-US" sz="2000">
                          <a:solidFill>
                            <a:schemeClr val="tx1"/>
                          </a:solidFill>
                          <a:effectLst/>
                          <a:latin typeface="Arial"/>
                        </a:rPr>
                        <a:t>0.1 </a:t>
                      </a:r>
                      <a:r>
                        <a:rPr lang="en-US" sz="2000" b="0">
                          <a:effectLst/>
                          <a:latin typeface="Arial"/>
                        </a:rPr>
                        <a:t>µg/L</a:t>
                      </a:r>
                      <a:endParaRPr lang="en-US" sz="2000">
                        <a:solidFill>
                          <a:schemeClr val="tx1"/>
                        </a:solidFill>
                        <a:effectLst/>
                        <a:latin typeface="Arial"/>
                      </a:endParaRPr>
                    </a:p>
                  </a:txBody>
                  <a:tcPr anchor="ctr">
                    <a:lnB w="12700" cap="flat" cmpd="sng" algn="ctr">
                      <a:solidFill>
                        <a:schemeClr val="tx1"/>
                      </a:solidFill>
                      <a:prstDash val="solid"/>
                      <a:round/>
                      <a:headEnd type="none" w="med" len="med"/>
                      <a:tailEnd type="none" w="med" len="med"/>
                    </a:lnB>
                  </a:tcPr>
                </a:tc>
                <a:tc>
                  <a:txBody>
                    <a:bodyPr/>
                    <a:lstStyle/>
                    <a:p>
                      <a:pPr algn="ctr" rtl="0" fontAlgn="base"/>
                      <a:r>
                        <a:rPr lang="en-US" sz="2000">
                          <a:solidFill>
                            <a:schemeClr val="tx1"/>
                          </a:solidFill>
                          <a:effectLst/>
                          <a:latin typeface="Arial"/>
                        </a:rPr>
                        <a:t>0.2 </a:t>
                      </a:r>
                      <a:r>
                        <a:rPr lang="en-US" sz="2000" b="0">
                          <a:effectLst/>
                          <a:latin typeface="Arial"/>
                        </a:rPr>
                        <a:t>µg/L</a:t>
                      </a:r>
                      <a:endParaRPr lang="en-US" sz="2000">
                        <a:solidFill>
                          <a:schemeClr val="tx1"/>
                        </a:solidFill>
                        <a:effectLst/>
                        <a:latin typeface="Arial"/>
                      </a:endParaRPr>
                    </a:p>
                  </a:txBody>
                  <a:tcPr anchor="ctr">
                    <a:lnB w="12700" cap="flat" cmpd="sng" algn="ctr">
                      <a:solidFill>
                        <a:schemeClr val="tx1"/>
                      </a:solidFill>
                      <a:prstDash val="solid"/>
                      <a:round/>
                      <a:headEnd type="none" w="med" len="med"/>
                      <a:tailEnd type="none" w="med" len="med"/>
                    </a:lnB>
                  </a:tcPr>
                </a:tc>
                <a:tc>
                  <a:txBody>
                    <a:bodyPr/>
                    <a:lstStyle/>
                    <a:p>
                      <a:pPr algn="ctr" rtl="0" fontAlgn="base"/>
                      <a:r>
                        <a:rPr lang="en-US" sz="2000">
                          <a:solidFill>
                            <a:schemeClr val="tx1"/>
                          </a:solidFill>
                          <a:effectLst/>
                          <a:latin typeface="Arial"/>
                        </a:rPr>
                        <a:t>0.1 </a:t>
                      </a:r>
                      <a:r>
                        <a:rPr lang="en-US" sz="2000" b="0">
                          <a:effectLst/>
                          <a:latin typeface="Arial"/>
                        </a:rPr>
                        <a:t>µg/L</a:t>
                      </a:r>
                      <a:endParaRPr lang="en-US" sz="2000">
                        <a:solidFill>
                          <a:schemeClr val="tx1"/>
                        </a:solidFill>
                        <a:effectLst/>
                        <a:latin typeface="Arial"/>
                      </a:endParaRPr>
                    </a:p>
                  </a:txBody>
                  <a:tcPr anchor="ctr">
                    <a:lnB w="12700" cap="flat" cmpd="sng" algn="ctr">
                      <a:solidFill>
                        <a:schemeClr val="tx1"/>
                      </a:solidFill>
                      <a:prstDash val="solid"/>
                      <a:round/>
                      <a:headEnd type="none" w="med" len="med"/>
                      <a:tailEnd type="none" w="med" len="med"/>
                    </a:lnB>
                  </a:tcPr>
                </a:tc>
                <a:tc>
                  <a:txBody>
                    <a:bodyPr/>
                    <a:lstStyle/>
                    <a:p>
                      <a:pPr algn="ctr" rtl="0" fontAlgn="base"/>
                      <a:r>
                        <a:rPr lang="en-US" sz="2000" dirty="0">
                          <a:solidFill>
                            <a:schemeClr val="tx1"/>
                          </a:solidFill>
                          <a:effectLst/>
                          <a:latin typeface="Arial"/>
                        </a:rPr>
                        <a:t>1 </a:t>
                      </a:r>
                      <a:r>
                        <a:rPr lang="en-US" sz="2000" b="0" dirty="0">
                          <a:effectLst/>
                          <a:latin typeface="Arial"/>
                        </a:rPr>
                        <a:t>µg/L</a:t>
                      </a:r>
                      <a:endParaRPr lang="en-US" sz="2000" dirty="0">
                        <a:solidFill>
                          <a:schemeClr val="tx1"/>
                        </a:solidFill>
                        <a:effectLst/>
                        <a:latin typeface="Arial"/>
                      </a:endParaRPr>
                    </a:p>
                  </a:txBody>
                  <a:tcPr anchor="ctr">
                    <a:lnB w="12700" cap="flat" cmpd="sng" algn="ctr">
                      <a:solidFill>
                        <a:schemeClr val="tx1"/>
                      </a:solidFill>
                      <a:prstDash val="solid"/>
                      <a:round/>
                      <a:headEnd type="none" w="med" len="med"/>
                      <a:tailEnd type="none" w="med" len="med"/>
                    </a:lnB>
                  </a:tcPr>
                </a:tc>
                <a:tc>
                  <a:txBody>
                    <a:bodyPr/>
                    <a:lstStyle/>
                    <a:p>
                      <a:pPr algn="ctr" rtl="0" fontAlgn="base"/>
                      <a:r>
                        <a:rPr lang="en-US" sz="2000" dirty="0">
                          <a:solidFill>
                            <a:schemeClr val="tx1"/>
                          </a:solidFill>
                          <a:effectLst/>
                          <a:latin typeface="Arial"/>
                        </a:rPr>
                        <a:t>0.1 </a:t>
                      </a:r>
                      <a:r>
                        <a:rPr lang="en-US" sz="2000" b="0" dirty="0">
                          <a:effectLst/>
                          <a:latin typeface="Arial"/>
                        </a:rPr>
                        <a:t>µg/L</a:t>
                      </a:r>
                      <a:endParaRPr lang="en-US" sz="2000" dirty="0">
                        <a:solidFill>
                          <a:schemeClr val="tx1"/>
                        </a:solidFill>
                        <a:effectLst/>
                        <a:latin typeface="Arial"/>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87340277"/>
                  </a:ext>
                </a:extLst>
              </a:tr>
            </a:tbl>
          </a:graphicData>
        </a:graphic>
      </p:graphicFrame>
      <p:sp>
        <p:nvSpPr>
          <p:cNvPr id="8" name="Text Placeholder 2">
            <a:extLst>
              <a:ext uri="{FF2B5EF4-FFF2-40B4-BE49-F238E27FC236}">
                <a16:creationId xmlns:a16="http://schemas.microsoft.com/office/drawing/2014/main" id="{2ACB4E2F-09EA-4D05-8830-44D53DBB7323}"/>
              </a:ext>
            </a:extLst>
          </p:cNvPr>
          <p:cNvSpPr>
            <a:spLocks noGrp="1"/>
          </p:cNvSpPr>
          <p:nvPr>
            <p:ph type="body" sz="quarter" idx="11"/>
          </p:nvPr>
        </p:nvSpPr>
        <p:spPr>
          <a:xfrm>
            <a:off x="838200" y="3120390"/>
            <a:ext cx="10760015" cy="3037814"/>
          </a:xfrm>
        </p:spPr>
        <p:txBody>
          <a:bodyPr vert="horz" lIns="91440" tIns="45720" rIns="91440" bIns="45720" rtlCol="0" anchor="t">
            <a:normAutofit lnSpcReduction="10000"/>
          </a:bodyPr>
          <a:lstStyle/>
          <a:p>
            <a:pPr marL="0" indent="0">
              <a:spcBef>
                <a:spcPts val="600"/>
              </a:spcBef>
              <a:spcAft>
                <a:spcPts val="600"/>
              </a:spcAft>
              <a:buNone/>
            </a:pPr>
            <a:r>
              <a:rPr lang="en-US" sz="2400" b="1" dirty="0">
                <a:latin typeface="Arial"/>
                <a:cs typeface="Arial"/>
              </a:rPr>
              <a:t>Key Findings</a:t>
            </a:r>
          </a:p>
          <a:p>
            <a:pPr>
              <a:spcBef>
                <a:spcPts val="600"/>
              </a:spcBef>
              <a:spcAft>
                <a:spcPts val="600"/>
              </a:spcAft>
            </a:pPr>
            <a:r>
              <a:rPr lang="en-US" sz="2400" dirty="0">
                <a:latin typeface="Arial"/>
                <a:cs typeface="Arial"/>
              </a:rPr>
              <a:t>Several commercial and municipal laboratories reported an arsenic DLR of 0.5 ug/L is possible now using EPA 200.8</a:t>
            </a:r>
          </a:p>
          <a:p>
            <a:pPr>
              <a:spcBef>
                <a:spcPts val="600"/>
              </a:spcBef>
              <a:spcAft>
                <a:spcPts val="600"/>
              </a:spcAft>
            </a:pPr>
            <a:r>
              <a:rPr lang="en-US" sz="2400" dirty="0">
                <a:latin typeface="Arial"/>
                <a:cs typeface="Arial"/>
              </a:rPr>
              <a:t>For other metals, laboratories indicated the need</a:t>
            </a:r>
          </a:p>
          <a:p>
            <a:pPr lvl="1">
              <a:spcBef>
                <a:spcPts val="600"/>
              </a:spcBef>
              <a:spcAft>
                <a:spcPts val="600"/>
              </a:spcAft>
            </a:pPr>
            <a:r>
              <a:rPr lang="en-US" dirty="0">
                <a:latin typeface="Arial"/>
                <a:cs typeface="Arial"/>
              </a:rPr>
              <a:t>For new equipment, method development, and staff training</a:t>
            </a:r>
          </a:p>
          <a:p>
            <a:pPr lvl="1">
              <a:spcBef>
                <a:spcPts val="600"/>
              </a:spcBef>
              <a:spcAft>
                <a:spcPts val="600"/>
              </a:spcAft>
            </a:pPr>
            <a:r>
              <a:rPr lang="en-US" dirty="0">
                <a:latin typeface="Arial"/>
                <a:cs typeface="Arial"/>
              </a:rPr>
              <a:t>For refining method detection limit or lower calibration </a:t>
            </a:r>
          </a:p>
          <a:p>
            <a:pPr lvl="1">
              <a:spcBef>
                <a:spcPts val="600"/>
              </a:spcBef>
              <a:spcAft>
                <a:spcPts val="600"/>
              </a:spcAft>
            </a:pPr>
            <a:r>
              <a:rPr lang="en-US" dirty="0">
                <a:latin typeface="Arial"/>
                <a:cs typeface="Arial"/>
              </a:rPr>
              <a:t>To eliminate trace levels of analytes in background </a:t>
            </a:r>
            <a:endParaRPr lang="en-US" dirty="0"/>
          </a:p>
          <a:p>
            <a:pPr lvl="1">
              <a:spcBef>
                <a:spcPts val="600"/>
              </a:spcBef>
              <a:spcAft>
                <a:spcPts val="600"/>
              </a:spcAft>
            </a:pPr>
            <a:endParaRPr lang="en-US" dirty="0"/>
          </a:p>
        </p:txBody>
      </p:sp>
    </p:spTree>
    <p:extLst>
      <p:ext uri="{BB962C8B-B14F-4D97-AF65-F5344CB8AC3E}">
        <p14:creationId xmlns:p14="http://schemas.microsoft.com/office/powerpoint/2010/main" val="19211864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5577D-AE3C-3D24-5FA0-DA18154C14CC}"/>
              </a:ext>
            </a:extLst>
          </p:cNvPr>
          <p:cNvSpPr>
            <a:spLocks noGrp="1"/>
          </p:cNvSpPr>
          <p:nvPr>
            <p:ph type="title"/>
          </p:nvPr>
        </p:nvSpPr>
        <p:spPr>
          <a:xfrm>
            <a:off x="945776" y="2480796"/>
            <a:ext cx="10515600" cy="1325563"/>
          </a:xfrm>
        </p:spPr>
        <p:txBody>
          <a:bodyPr/>
          <a:lstStyle/>
          <a:p>
            <a:pPr algn="ctr"/>
            <a:r>
              <a:rPr lang="en-US" b="1" dirty="0">
                <a:solidFill>
                  <a:srgbClr val="004E7D"/>
                </a:solidFill>
                <a:latin typeface="Arial"/>
                <a:cs typeface="Arial"/>
              </a:rPr>
              <a:t>Regulatory Proposal</a:t>
            </a:r>
          </a:p>
        </p:txBody>
      </p:sp>
      <p:sp>
        <p:nvSpPr>
          <p:cNvPr id="4" name="Slide Number Placeholder 3">
            <a:extLst>
              <a:ext uri="{FF2B5EF4-FFF2-40B4-BE49-F238E27FC236}">
                <a16:creationId xmlns:a16="http://schemas.microsoft.com/office/drawing/2014/main" id="{2B8906E9-FF87-EB74-4FBE-55FEB68F2663}"/>
              </a:ext>
            </a:extLst>
          </p:cNvPr>
          <p:cNvSpPr>
            <a:spLocks noGrp="1"/>
          </p:cNvSpPr>
          <p:nvPr>
            <p:ph type="sldNum" sz="quarter" idx="4"/>
          </p:nvPr>
        </p:nvSpPr>
        <p:spPr/>
        <p:txBody>
          <a:bodyPr/>
          <a:lstStyle/>
          <a:p>
            <a:fld id="{A15CFC30-E45D-4431-B46B-489B270F7815}" type="slidenum">
              <a:rPr lang="en-US" smtClean="0"/>
              <a:pPr/>
              <a:t>27</a:t>
            </a:fld>
            <a:endParaRPr lang="en-US"/>
          </a:p>
        </p:txBody>
      </p:sp>
    </p:spTree>
    <p:extLst>
      <p:ext uri="{BB962C8B-B14F-4D97-AF65-F5344CB8AC3E}">
        <p14:creationId xmlns:p14="http://schemas.microsoft.com/office/powerpoint/2010/main" val="17781972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14744-F29F-4158-BEAC-46F0AEA68E6C}"/>
              </a:ext>
            </a:extLst>
          </p:cNvPr>
          <p:cNvSpPr>
            <a:spLocks noGrp="1"/>
          </p:cNvSpPr>
          <p:nvPr>
            <p:ph type="title"/>
          </p:nvPr>
        </p:nvSpPr>
        <p:spPr>
          <a:xfrm>
            <a:off x="838200" y="364522"/>
            <a:ext cx="10515600" cy="1325563"/>
          </a:xfrm>
        </p:spPr>
        <p:txBody>
          <a:bodyPr/>
          <a:lstStyle/>
          <a:p>
            <a:pPr algn="ctr"/>
            <a:r>
              <a:rPr lang="en-US" b="1" dirty="0">
                <a:solidFill>
                  <a:srgbClr val="004E7D"/>
                </a:solidFill>
                <a:latin typeface="Arial"/>
                <a:cs typeface="Arial"/>
              </a:rPr>
              <a:t>Regulatory Proposal – Revised Primary MCL DLRs</a:t>
            </a:r>
            <a:endParaRPr lang="en-US" b="1" dirty="0">
              <a:solidFill>
                <a:srgbClr val="004E7D"/>
              </a:solidFill>
            </a:endParaRPr>
          </a:p>
        </p:txBody>
      </p:sp>
      <p:sp>
        <p:nvSpPr>
          <p:cNvPr id="4" name="Slide Number Placeholder 3">
            <a:extLst>
              <a:ext uri="{FF2B5EF4-FFF2-40B4-BE49-F238E27FC236}">
                <a16:creationId xmlns:a16="http://schemas.microsoft.com/office/drawing/2014/main" id="{3FF1C9BE-BE4F-427C-8DB6-D7EF7A02B1CE}"/>
              </a:ext>
            </a:extLst>
          </p:cNvPr>
          <p:cNvSpPr>
            <a:spLocks noGrp="1"/>
          </p:cNvSpPr>
          <p:nvPr>
            <p:ph type="sldNum" sz="quarter" idx="4"/>
          </p:nvPr>
        </p:nvSpPr>
        <p:spPr/>
        <p:txBody>
          <a:bodyPr/>
          <a:lstStyle/>
          <a:p>
            <a:fld id="{A15CFC30-E45D-4431-B46B-489B270F7815}" type="slidenum">
              <a:rPr lang="en-US" smtClean="0"/>
              <a:pPr/>
              <a:t>28</a:t>
            </a:fld>
            <a:endParaRPr lang="en-US"/>
          </a:p>
        </p:txBody>
      </p:sp>
      <p:graphicFrame>
        <p:nvGraphicFramePr>
          <p:cNvPr id="7" name="Table 7">
            <a:extLst>
              <a:ext uri="{FF2B5EF4-FFF2-40B4-BE49-F238E27FC236}">
                <a16:creationId xmlns:a16="http://schemas.microsoft.com/office/drawing/2014/main" id="{F191CCAF-AACE-477A-B000-E8CE2D29EF74}"/>
              </a:ext>
            </a:extLst>
          </p:cNvPr>
          <p:cNvGraphicFramePr>
            <a:graphicFrameLocks noGrp="1"/>
          </p:cNvGraphicFramePr>
          <p:nvPr>
            <p:extLst>
              <p:ext uri="{D42A27DB-BD31-4B8C-83A1-F6EECF244321}">
                <p14:modId xmlns:p14="http://schemas.microsoft.com/office/powerpoint/2010/main" val="949762290"/>
              </p:ext>
            </p:extLst>
          </p:nvPr>
        </p:nvGraphicFramePr>
        <p:xfrm>
          <a:off x="1818290" y="1845211"/>
          <a:ext cx="8650015" cy="3810000"/>
        </p:xfrm>
        <a:graphic>
          <a:graphicData uri="http://schemas.openxmlformats.org/drawingml/2006/table">
            <a:tbl>
              <a:tblPr firstRow="1" bandRow="1">
                <a:tableStyleId>{5C22544A-7EE6-4342-B048-85BDC9FD1C3A}</a:tableStyleId>
              </a:tblPr>
              <a:tblGrid>
                <a:gridCol w="2929923">
                  <a:extLst>
                    <a:ext uri="{9D8B030D-6E8A-4147-A177-3AD203B41FA5}">
                      <a16:colId xmlns:a16="http://schemas.microsoft.com/office/drawing/2014/main" val="1648462327"/>
                    </a:ext>
                  </a:extLst>
                </a:gridCol>
                <a:gridCol w="2860046">
                  <a:extLst>
                    <a:ext uri="{9D8B030D-6E8A-4147-A177-3AD203B41FA5}">
                      <a16:colId xmlns:a16="http://schemas.microsoft.com/office/drawing/2014/main" val="3393445194"/>
                    </a:ext>
                  </a:extLst>
                </a:gridCol>
                <a:gridCol w="2860046">
                  <a:extLst>
                    <a:ext uri="{9D8B030D-6E8A-4147-A177-3AD203B41FA5}">
                      <a16:colId xmlns:a16="http://schemas.microsoft.com/office/drawing/2014/main" val="672041624"/>
                    </a:ext>
                  </a:extLst>
                </a:gridCol>
              </a:tblGrid>
              <a:tr h="370839">
                <a:tc>
                  <a:txBody>
                    <a:bodyPr/>
                    <a:lstStyle/>
                    <a:p>
                      <a:pPr algn="ctr"/>
                      <a:r>
                        <a:rPr lang="en-US" sz="2400" dirty="0">
                          <a:latin typeface="Arial"/>
                        </a:rPr>
                        <a:t>Contaminant</a:t>
                      </a:r>
                    </a:p>
                  </a:txBody>
                  <a:tcPr/>
                </a:tc>
                <a:tc>
                  <a:txBody>
                    <a:bodyPr/>
                    <a:lstStyle/>
                    <a:p>
                      <a:pPr algn="ctr"/>
                      <a:r>
                        <a:rPr lang="en-US" sz="2400" dirty="0">
                          <a:latin typeface="Arial"/>
                        </a:rPr>
                        <a:t>Revised DLR (mg/L)</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latin typeface="Arial"/>
                        </a:rPr>
                        <a:t>Revised DLR (ug/L)</a:t>
                      </a:r>
                    </a:p>
                  </a:txBody>
                  <a:tcPr/>
                </a:tc>
                <a:extLst>
                  <a:ext uri="{0D108BD9-81ED-4DB2-BD59-A6C34878D82A}">
                    <a16:rowId xmlns:a16="http://schemas.microsoft.com/office/drawing/2014/main" val="2870181165"/>
                  </a:ext>
                </a:extLst>
              </a:tr>
              <a:tr h="370839">
                <a:tc>
                  <a:txBody>
                    <a:bodyPr/>
                    <a:lstStyle/>
                    <a:p>
                      <a:r>
                        <a:rPr lang="en-US" sz="2200" b="0" dirty="0">
                          <a:latin typeface="Arial"/>
                        </a:rPr>
                        <a:t>Arsenic</a:t>
                      </a:r>
                    </a:p>
                  </a:txBody>
                  <a:tcPr/>
                </a:tc>
                <a:tc>
                  <a:txBody>
                    <a:bodyPr/>
                    <a:lstStyle/>
                    <a:p>
                      <a:pPr algn="ctr"/>
                      <a:r>
                        <a:rPr lang="en-US" sz="2200" b="0" dirty="0">
                          <a:solidFill>
                            <a:schemeClr val="tx1"/>
                          </a:solidFill>
                          <a:latin typeface="Arial"/>
                        </a:rPr>
                        <a:t>0.0005*</a:t>
                      </a:r>
                    </a:p>
                  </a:txBody>
                  <a:tcPr/>
                </a:tc>
                <a:tc>
                  <a:txBody>
                    <a:bodyPr/>
                    <a:lstStyle/>
                    <a:p>
                      <a:pPr algn="ctr"/>
                      <a:r>
                        <a:rPr lang="en-US" sz="2200" b="0" dirty="0">
                          <a:solidFill>
                            <a:schemeClr val="tx1"/>
                          </a:solidFill>
                          <a:latin typeface="Arial"/>
                        </a:rPr>
                        <a:t>0.5*</a:t>
                      </a:r>
                    </a:p>
                  </a:txBody>
                  <a:tcPr/>
                </a:tc>
                <a:extLst>
                  <a:ext uri="{0D108BD9-81ED-4DB2-BD59-A6C34878D82A}">
                    <a16:rowId xmlns:a16="http://schemas.microsoft.com/office/drawing/2014/main" val="992041026"/>
                  </a:ext>
                </a:extLst>
              </a:tr>
              <a:tr h="370839">
                <a:tc>
                  <a:txBody>
                    <a:bodyPr/>
                    <a:lstStyle/>
                    <a:p>
                      <a:r>
                        <a:rPr lang="en-US" sz="2200" b="0" dirty="0">
                          <a:latin typeface="Arial"/>
                        </a:rPr>
                        <a:t>Antimony</a:t>
                      </a:r>
                    </a:p>
                  </a:txBody>
                  <a:tcPr/>
                </a:tc>
                <a:tc>
                  <a:txBody>
                    <a:bodyPr/>
                    <a:lstStyle/>
                    <a:p>
                      <a:pPr algn="ctr"/>
                      <a:r>
                        <a:rPr lang="en-US" sz="2200" b="0" dirty="0">
                          <a:latin typeface="Arial"/>
                        </a:rPr>
                        <a:t>0.001*</a:t>
                      </a:r>
                    </a:p>
                  </a:txBody>
                  <a:tcPr/>
                </a:tc>
                <a:tc>
                  <a:txBody>
                    <a:bodyPr/>
                    <a:lstStyle/>
                    <a:p>
                      <a:pPr algn="ctr"/>
                      <a:r>
                        <a:rPr lang="en-US" sz="2200" b="0" dirty="0">
                          <a:latin typeface="Arial"/>
                        </a:rPr>
                        <a:t>1*</a:t>
                      </a:r>
                    </a:p>
                  </a:txBody>
                  <a:tcPr/>
                </a:tc>
                <a:extLst>
                  <a:ext uri="{0D108BD9-81ED-4DB2-BD59-A6C34878D82A}">
                    <a16:rowId xmlns:a16="http://schemas.microsoft.com/office/drawing/2014/main" val="1391170302"/>
                  </a:ext>
                </a:extLst>
              </a:tr>
              <a:tr h="370839">
                <a:tc>
                  <a:txBody>
                    <a:bodyPr/>
                    <a:lstStyle/>
                    <a:p>
                      <a:r>
                        <a:rPr lang="en-US" sz="2200" b="0" dirty="0">
                          <a:latin typeface="Arial"/>
                        </a:rPr>
                        <a:t>Beryllium</a:t>
                      </a:r>
                    </a:p>
                  </a:txBody>
                  <a:tcPr/>
                </a:tc>
                <a:tc>
                  <a:txBody>
                    <a:bodyPr/>
                    <a:lstStyle/>
                    <a:p>
                      <a:pPr algn="ctr"/>
                      <a:r>
                        <a:rPr lang="en-US" sz="2200" b="0" dirty="0">
                          <a:latin typeface="Arial"/>
                        </a:rPr>
                        <a:t>0.0005*</a:t>
                      </a:r>
                    </a:p>
                  </a:txBody>
                  <a:tcPr/>
                </a:tc>
                <a:tc>
                  <a:txBody>
                    <a:bodyPr/>
                    <a:lstStyle/>
                    <a:p>
                      <a:pPr algn="ctr"/>
                      <a:r>
                        <a:rPr lang="en-US" sz="2200" b="0" dirty="0">
                          <a:latin typeface="Arial"/>
                        </a:rPr>
                        <a:t>0.5*</a:t>
                      </a:r>
                    </a:p>
                  </a:txBody>
                  <a:tcPr/>
                </a:tc>
                <a:extLst>
                  <a:ext uri="{0D108BD9-81ED-4DB2-BD59-A6C34878D82A}">
                    <a16:rowId xmlns:a16="http://schemas.microsoft.com/office/drawing/2014/main" val="4232319391"/>
                  </a:ext>
                </a:extLst>
              </a:tr>
              <a:tr h="370839">
                <a:tc>
                  <a:txBody>
                    <a:bodyPr/>
                    <a:lstStyle/>
                    <a:p>
                      <a:r>
                        <a:rPr lang="en-US" sz="2200" b="0" dirty="0">
                          <a:latin typeface="Arial"/>
                        </a:rPr>
                        <a:t>Cadmium</a:t>
                      </a:r>
                    </a:p>
                  </a:txBody>
                  <a:tcPr/>
                </a:tc>
                <a:tc>
                  <a:txBody>
                    <a:bodyPr/>
                    <a:lstStyle/>
                    <a:p>
                      <a:pPr algn="ctr"/>
                      <a:r>
                        <a:rPr lang="en-US" sz="2200" b="0" dirty="0">
                          <a:latin typeface="Arial"/>
                        </a:rPr>
                        <a:t>0.0005*</a:t>
                      </a:r>
                    </a:p>
                  </a:txBody>
                  <a:tcPr/>
                </a:tc>
                <a:tc>
                  <a:txBody>
                    <a:bodyPr/>
                    <a:lstStyle/>
                    <a:p>
                      <a:pPr algn="ctr"/>
                      <a:r>
                        <a:rPr lang="en-US" sz="2200" b="0" dirty="0">
                          <a:latin typeface="Arial"/>
                        </a:rPr>
                        <a:t>0.5*</a:t>
                      </a:r>
                    </a:p>
                  </a:txBody>
                  <a:tcPr/>
                </a:tc>
                <a:extLst>
                  <a:ext uri="{0D108BD9-81ED-4DB2-BD59-A6C34878D82A}">
                    <a16:rowId xmlns:a16="http://schemas.microsoft.com/office/drawing/2014/main" val="2305878382"/>
                  </a:ext>
                </a:extLst>
              </a:tr>
              <a:tr h="370838">
                <a:tc>
                  <a:txBody>
                    <a:bodyPr/>
                    <a:lstStyle/>
                    <a:p>
                      <a:pPr lvl="0">
                        <a:buNone/>
                      </a:pPr>
                      <a:r>
                        <a:rPr lang="en-US" sz="2200" b="0" dirty="0">
                          <a:latin typeface="Arial"/>
                        </a:rPr>
                        <a:t>Mercury</a:t>
                      </a:r>
                    </a:p>
                  </a:txBody>
                  <a:tcPr/>
                </a:tc>
                <a:tc>
                  <a:txBody>
                    <a:bodyPr/>
                    <a:lstStyle/>
                    <a:p>
                      <a:pPr lvl="0" algn="ctr">
                        <a:buNone/>
                      </a:pPr>
                      <a:r>
                        <a:rPr lang="en-US" sz="2200" b="0" dirty="0">
                          <a:latin typeface="Arial"/>
                        </a:rPr>
                        <a:t>0.0002*</a:t>
                      </a:r>
                    </a:p>
                  </a:txBody>
                  <a:tcPr/>
                </a:tc>
                <a:tc>
                  <a:txBody>
                    <a:bodyPr/>
                    <a:lstStyle/>
                    <a:p>
                      <a:pPr lvl="0" algn="ctr">
                        <a:buNone/>
                      </a:pPr>
                      <a:r>
                        <a:rPr lang="en-US" sz="2200" b="0" dirty="0">
                          <a:latin typeface="Arial"/>
                        </a:rPr>
                        <a:t>0.2*</a:t>
                      </a:r>
                    </a:p>
                  </a:txBody>
                  <a:tcPr/>
                </a:tc>
                <a:extLst>
                  <a:ext uri="{0D108BD9-81ED-4DB2-BD59-A6C34878D82A}">
                    <a16:rowId xmlns:a16="http://schemas.microsoft.com/office/drawing/2014/main" val="681750578"/>
                  </a:ext>
                </a:extLst>
              </a:tr>
              <a:tr h="370838">
                <a:tc>
                  <a:txBody>
                    <a:bodyPr/>
                    <a:lstStyle/>
                    <a:p>
                      <a:pPr lvl="0">
                        <a:buNone/>
                      </a:pPr>
                      <a:r>
                        <a:rPr lang="en-US" sz="2200" b="0" dirty="0">
                          <a:latin typeface="Arial"/>
                        </a:rPr>
                        <a:t>Nickel</a:t>
                      </a:r>
                    </a:p>
                  </a:txBody>
                  <a:tcPr/>
                </a:tc>
                <a:tc>
                  <a:txBody>
                    <a:bodyPr/>
                    <a:lstStyle/>
                    <a:p>
                      <a:pPr lvl="0" algn="ctr">
                        <a:buNone/>
                      </a:pPr>
                      <a:r>
                        <a:rPr lang="en-US" sz="2200" b="0" dirty="0">
                          <a:latin typeface="Arial"/>
                        </a:rPr>
                        <a:t>0.005</a:t>
                      </a:r>
                    </a:p>
                  </a:txBody>
                  <a:tcPr/>
                </a:tc>
                <a:tc>
                  <a:txBody>
                    <a:bodyPr/>
                    <a:lstStyle/>
                    <a:p>
                      <a:pPr lvl="0" algn="ctr">
                        <a:buNone/>
                      </a:pPr>
                      <a:r>
                        <a:rPr lang="en-US" sz="2200" b="0" dirty="0">
                          <a:latin typeface="Arial"/>
                        </a:rPr>
                        <a:t>5</a:t>
                      </a:r>
                    </a:p>
                  </a:txBody>
                  <a:tcPr/>
                </a:tc>
                <a:extLst>
                  <a:ext uri="{0D108BD9-81ED-4DB2-BD59-A6C34878D82A}">
                    <a16:rowId xmlns:a16="http://schemas.microsoft.com/office/drawing/2014/main" val="981042090"/>
                  </a:ext>
                </a:extLst>
              </a:tr>
              <a:tr h="370838">
                <a:tc>
                  <a:txBody>
                    <a:bodyPr/>
                    <a:lstStyle/>
                    <a:p>
                      <a:pPr lvl="0">
                        <a:buNone/>
                      </a:pPr>
                      <a:r>
                        <a:rPr lang="en-US" sz="2200" b="0" dirty="0">
                          <a:latin typeface="Arial"/>
                        </a:rPr>
                        <a:t>Thallium</a:t>
                      </a:r>
                    </a:p>
                  </a:txBody>
                  <a:tcPr/>
                </a:tc>
                <a:tc>
                  <a:txBody>
                    <a:bodyPr/>
                    <a:lstStyle/>
                    <a:p>
                      <a:pPr lvl="0" algn="ctr">
                        <a:buNone/>
                      </a:pPr>
                      <a:r>
                        <a:rPr lang="en-US" sz="2200" b="0" dirty="0">
                          <a:latin typeface="Arial"/>
                        </a:rPr>
                        <a:t>0.0008*</a:t>
                      </a:r>
                    </a:p>
                  </a:txBody>
                  <a:tcPr/>
                </a:tc>
                <a:tc>
                  <a:txBody>
                    <a:bodyPr/>
                    <a:lstStyle/>
                    <a:p>
                      <a:pPr lvl="0" algn="ctr">
                        <a:buNone/>
                      </a:pPr>
                      <a:r>
                        <a:rPr lang="en-US" sz="2200" b="0" dirty="0">
                          <a:latin typeface="Arial"/>
                        </a:rPr>
                        <a:t>0.8*</a:t>
                      </a:r>
                    </a:p>
                  </a:txBody>
                  <a:tcPr/>
                </a:tc>
                <a:extLst>
                  <a:ext uri="{0D108BD9-81ED-4DB2-BD59-A6C34878D82A}">
                    <a16:rowId xmlns:a16="http://schemas.microsoft.com/office/drawing/2014/main" val="732856727"/>
                  </a:ext>
                </a:extLst>
              </a:tr>
            </a:tbl>
          </a:graphicData>
        </a:graphic>
      </p:graphicFrame>
      <p:sp>
        <p:nvSpPr>
          <p:cNvPr id="10" name="TextBox 9">
            <a:extLst>
              <a:ext uri="{FF2B5EF4-FFF2-40B4-BE49-F238E27FC236}">
                <a16:creationId xmlns:a16="http://schemas.microsoft.com/office/drawing/2014/main" id="{FB15346F-CAAB-41FB-A351-080B33C4DA07}"/>
              </a:ext>
            </a:extLst>
          </p:cNvPr>
          <p:cNvSpPr txBox="1"/>
          <p:nvPr/>
        </p:nvSpPr>
        <p:spPr>
          <a:xfrm>
            <a:off x="2479408" y="5810337"/>
            <a:ext cx="7327780"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200" dirty="0">
                <a:latin typeface="Arial"/>
                <a:cs typeface="Arial"/>
              </a:rPr>
              <a:t>*Effective </a:t>
            </a:r>
            <a:r>
              <a:rPr lang="en-US" sz="2200" b="1" dirty="0">
                <a:latin typeface="Arial"/>
                <a:cs typeface="Arial"/>
              </a:rPr>
              <a:t>three years</a:t>
            </a:r>
            <a:r>
              <a:rPr lang="en-US" sz="2200" dirty="0">
                <a:latin typeface="Arial"/>
                <a:cs typeface="Arial"/>
              </a:rPr>
              <a:t> after regulation takes effect.</a:t>
            </a:r>
            <a:r>
              <a:rPr lang="en-US" sz="2200" dirty="0"/>
              <a:t> </a:t>
            </a:r>
          </a:p>
        </p:txBody>
      </p:sp>
    </p:spTree>
    <p:extLst>
      <p:ext uri="{BB962C8B-B14F-4D97-AF65-F5344CB8AC3E}">
        <p14:creationId xmlns:p14="http://schemas.microsoft.com/office/powerpoint/2010/main" val="428532739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14744-F29F-4158-BEAC-46F0AEA68E6C}"/>
              </a:ext>
            </a:extLst>
          </p:cNvPr>
          <p:cNvSpPr>
            <a:spLocks noGrp="1"/>
          </p:cNvSpPr>
          <p:nvPr>
            <p:ph type="title"/>
          </p:nvPr>
        </p:nvSpPr>
        <p:spPr>
          <a:xfrm>
            <a:off x="937591" y="463290"/>
            <a:ext cx="10515600" cy="1325563"/>
          </a:xfrm>
        </p:spPr>
        <p:txBody>
          <a:bodyPr/>
          <a:lstStyle/>
          <a:p>
            <a:pPr algn="ctr"/>
            <a:r>
              <a:rPr lang="en-US" b="1" dirty="0">
                <a:solidFill>
                  <a:srgbClr val="004E7D"/>
                </a:solidFill>
                <a:latin typeface="Arial"/>
                <a:cs typeface="Arial"/>
              </a:rPr>
              <a:t>Regulatory Proposal – Adoption of Secondary MCL DLRs</a:t>
            </a:r>
            <a:endParaRPr lang="en-US" b="1" dirty="0">
              <a:solidFill>
                <a:srgbClr val="004E7D"/>
              </a:solidFill>
            </a:endParaRPr>
          </a:p>
        </p:txBody>
      </p:sp>
      <p:sp>
        <p:nvSpPr>
          <p:cNvPr id="4" name="Slide Number Placeholder 3">
            <a:extLst>
              <a:ext uri="{FF2B5EF4-FFF2-40B4-BE49-F238E27FC236}">
                <a16:creationId xmlns:a16="http://schemas.microsoft.com/office/drawing/2014/main" id="{3FF1C9BE-BE4F-427C-8DB6-D7EF7A02B1CE}"/>
              </a:ext>
              <a:ext uri="{C183D7F6-B498-43B3-948B-1728B52AA6E4}">
                <adec:decorative xmlns:adec="http://schemas.microsoft.com/office/drawing/2017/decorative" val="1"/>
              </a:ext>
            </a:extLst>
          </p:cNvPr>
          <p:cNvSpPr>
            <a:spLocks noGrp="1"/>
          </p:cNvSpPr>
          <p:nvPr>
            <p:ph type="sldNum" sz="quarter" idx="4"/>
          </p:nvPr>
        </p:nvSpPr>
        <p:spPr/>
        <p:txBody>
          <a:bodyPr/>
          <a:lstStyle/>
          <a:p>
            <a:fld id="{A15CFC30-E45D-4431-B46B-489B270F7815}" type="slidenum">
              <a:rPr lang="en-US" smtClean="0"/>
              <a:pPr/>
              <a:t>29</a:t>
            </a:fld>
            <a:endParaRPr lang="en-US"/>
          </a:p>
        </p:txBody>
      </p:sp>
      <p:sp>
        <p:nvSpPr>
          <p:cNvPr id="3" name="TextBox 2">
            <a:extLst>
              <a:ext uri="{FF2B5EF4-FFF2-40B4-BE49-F238E27FC236}">
                <a16:creationId xmlns:a16="http://schemas.microsoft.com/office/drawing/2014/main" id="{1CB0EFE9-9EB9-4F4D-AFF0-A045DBE5A9A4}"/>
              </a:ext>
            </a:extLst>
          </p:cNvPr>
          <p:cNvSpPr txBox="1"/>
          <p:nvPr/>
        </p:nvSpPr>
        <p:spPr>
          <a:xfrm>
            <a:off x="937016" y="2263984"/>
            <a:ext cx="10516175"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457200" indent="-457200">
              <a:buFont typeface="Arial"/>
              <a:buChar char="•"/>
            </a:pPr>
            <a:r>
              <a:rPr lang="en-US" sz="2400" dirty="0">
                <a:latin typeface="Arial"/>
                <a:cs typeface="Calibri"/>
              </a:rPr>
              <a:t>Establishing DLRs for constituents with secondary MCLs</a:t>
            </a:r>
            <a:endParaRPr lang="en-US" sz="1600" dirty="0"/>
          </a:p>
        </p:txBody>
      </p:sp>
      <p:graphicFrame>
        <p:nvGraphicFramePr>
          <p:cNvPr id="7" name="Table 7">
            <a:extLst>
              <a:ext uri="{FF2B5EF4-FFF2-40B4-BE49-F238E27FC236}">
                <a16:creationId xmlns:a16="http://schemas.microsoft.com/office/drawing/2014/main" id="{F191CCAF-AACE-477A-B000-E8CE2D29EF74}"/>
              </a:ext>
            </a:extLst>
          </p:cNvPr>
          <p:cNvGraphicFramePr>
            <a:graphicFrameLocks noGrp="1"/>
          </p:cNvGraphicFramePr>
          <p:nvPr>
            <p:extLst>
              <p:ext uri="{D42A27DB-BD31-4B8C-83A1-F6EECF244321}">
                <p14:modId xmlns:p14="http://schemas.microsoft.com/office/powerpoint/2010/main" val="889757063"/>
              </p:ext>
            </p:extLst>
          </p:nvPr>
        </p:nvGraphicFramePr>
        <p:xfrm>
          <a:off x="1996965" y="2913152"/>
          <a:ext cx="8607972" cy="2438400"/>
        </p:xfrm>
        <a:graphic>
          <a:graphicData uri="http://schemas.openxmlformats.org/drawingml/2006/table">
            <a:tbl>
              <a:tblPr firstRow="1" bandRow="1">
                <a:tableStyleId>{5C22544A-7EE6-4342-B048-85BDC9FD1C3A}</a:tableStyleId>
              </a:tblPr>
              <a:tblGrid>
                <a:gridCol w="2915682">
                  <a:extLst>
                    <a:ext uri="{9D8B030D-6E8A-4147-A177-3AD203B41FA5}">
                      <a16:colId xmlns:a16="http://schemas.microsoft.com/office/drawing/2014/main" val="1648462327"/>
                    </a:ext>
                  </a:extLst>
                </a:gridCol>
                <a:gridCol w="2846145">
                  <a:extLst>
                    <a:ext uri="{9D8B030D-6E8A-4147-A177-3AD203B41FA5}">
                      <a16:colId xmlns:a16="http://schemas.microsoft.com/office/drawing/2014/main" val="3393445194"/>
                    </a:ext>
                  </a:extLst>
                </a:gridCol>
                <a:gridCol w="2846145">
                  <a:extLst>
                    <a:ext uri="{9D8B030D-6E8A-4147-A177-3AD203B41FA5}">
                      <a16:colId xmlns:a16="http://schemas.microsoft.com/office/drawing/2014/main" val="2194139387"/>
                    </a:ext>
                  </a:extLst>
                </a:gridCol>
              </a:tblGrid>
              <a:tr h="428961">
                <a:tc>
                  <a:txBody>
                    <a:bodyPr/>
                    <a:lstStyle/>
                    <a:p>
                      <a:pPr algn="ctr"/>
                      <a:r>
                        <a:rPr lang="en-US" sz="2400" dirty="0">
                          <a:latin typeface="Arial"/>
                        </a:rPr>
                        <a:t>Constituent</a:t>
                      </a:r>
                    </a:p>
                  </a:txBody>
                  <a:tcPr/>
                </a:tc>
                <a:tc>
                  <a:txBody>
                    <a:bodyPr/>
                    <a:lstStyle/>
                    <a:p>
                      <a:pPr algn="ctr"/>
                      <a:r>
                        <a:rPr lang="en-US" sz="2400" dirty="0">
                          <a:latin typeface="Arial"/>
                        </a:rPr>
                        <a:t>Proposed DLR (mg/L)</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latin typeface="Arial"/>
                        </a:rPr>
                        <a:t>Proposed DLR (ug/L)</a:t>
                      </a:r>
                    </a:p>
                  </a:txBody>
                  <a:tcPr/>
                </a:tc>
                <a:extLst>
                  <a:ext uri="{0D108BD9-81ED-4DB2-BD59-A6C34878D82A}">
                    <a16:rowId xmlns:a16="http://schemas.microsoft.com/office/drawing/2014/main" val="2870181165"/>
                  </a:ext>
                </a:extLst>
              </a:tr>
              <a:tr h="370839">
                <a:tc>
                  <a:txBody>
                    <a:bodyPr/>
                    <a:lstStyle/>
                    <a:p>
                      <a:r>
                        <a:rPr lang="en-US" sz="2200" dirty="0">
                          <a:latin typeface="Arial"/>
                        </a:rPr>
                        <a:t>Iron</a:t>
                      </a:r>
                    </a:p>
                  </a:txBody>
                  <a:tcPr/>
                </a:tc>
                <a:tc>
                  <a:txBody>
                    <a:bodyPr/>
                    <a:lstStyle/>
                    <a:p>
                      <a:pPr algn="ctr"/>
                      <a:r>
                        <a:rPr lang="en-US" sz="2200" dirty="0">
                          <a:latin typeface="Arial"/>
                        </a:rPr>
                        <a:t>0.1</a:t>
                      </a:r>
                    </a:p>
                  </a:txBody>
                  <a:tcPr/>
                </a:tc>
                <a:tc>
                  <a:txBody>
                    <a:bodyPr/>
                    <a:lstStyle/>
                    <a:p>
                      <a:pPr algn="ctr"/>
                      <a:r>
                        <a:rPr lang="en-US" sz="2200" dirty="0">
                          <a:latin typeface="Arial"/>
                        </a:rPr>
                        <a:t>100</a:t>
                      </a:r>
                    </a:p>
                  </a:txBody>
                  <a:tcPr/>
                </a:tc>
                <a:extLst>
                  <a:ext uri="{0D108BD9-81ED-4DB2-BD59-A6C34878D82A}">
                    <a16:rowId xmlns:a16="http://schemas.microsoft.com/office/drawing/2014/main" val="992041026"/>
                  </a:ext>
                </a:extLst>
              </a:tr>
              <a:tr h="370839">
                <a:tc>
                  <a:txBody>
                    <a:bodyPr/>
                    <a:lstStyle/>
                    <a:p>
                      <a:r>
                        <a:rPr lang="en-US" sz="2200" dirty="0">
                          <a:latin typeface="Arial"/>
                        </a:rPr>
                        <a:t>Manganese</a:t>
                      </a:r>
                    </a:p>
                  </a:txBody>
                  <a:tcPr/>
                </a:tc>
                <a:tc>
                  <a:txBody>
                    <a:bodyPr/>
                    <a:lstStyle/>
                    <a:p>
                      <a:pPr algn="ctr"/>
                      <a:r>
                        <a:rPr lang="en-US" sz="2200" dirty="0">
                          <a:latin typeface="Arial"/>
                        </a:rPr>
                        <a:t>0.02 </a:t>
                      </a:r>
                    </a:p>
                    <a:p>
                      <a:pPr algn="ctr"/>
                      <a:r>
                        <a:rPr lang="en-US" sz="2200" dirty="0">
                          <a:solidFill>
                            <a:schemeClr val="tx1"/>
                          </a:solidFill>
                          <a:latin typeface="Arial"/>
                        </a:rPr>
                        <a:t>0.01*</a:t>
                      </a:r>
                    </a:p>
                  </a:txBody>
                  <a:tcPr/>
                </a:tc>
                <a:tc>
                  <a:txBody>
                    <a:bodyPr/>
                    <a:lstStyle/>
                    <a:p>
                      <a:pPr algn="ctr"/>
                      <a:r>
                        <a:rPr lang="en-US" sz="2200" dirty="0">
                          <a:solidFill>
                            <a:schemeClr val="tx1"/>
                          </a:solidFill>
                          <a:latin typeface="Arial"/>
                        </a:rPr>
                        <a:t>20 </a:t>
                      </a:r>
                    </a:p>
                    <a:p>
                      <a:pPr algn="ctr"/>
                      <a:r>
                        <a:rPr lang="en-US" sz="2200" dirty="0">
                          <a:solidFill>
                            <a:schemeClr val="tx1"/>
                          </a:solidFill>
                          <a:latin typeface="Arial"/>
                        </a:rPr>
                        <a:t>10*</a:t>
                      </a:r>
                    </a:p>
                  </a:txBody>
                  <a:tcPr/>
                </a:tc>
                <a:extLst>
                  <a:ext uri="{0D108BD9-81ED-4DB2-BD59-A6C34878D82A}">
                    <a16:rowId xmlns:a16="http://schemas.microsoft.com/office/drawing/2014/main" val="2305878382"/>
                  </a:ext>
                </a:extLst>
              </a:tr>
              <a:tr h="370838">
                <a:tc>
                  <a:txBody>
                    <a:bodyPr/>
                    <a:lstStyle/>
                    <a:p>
                      <a:pPr lvl="0">
                        <a:buNone/>
                      </a:pPr>
                      <a:r>
                        <a:rPr lang="en-US" sz="2200" dirty="0">
                          <a:latin typeface="Arial"/>
                        </a:rPr>
                        <a:t>Zinc</a:t>
                      </a:r>
                    </a:p>
                  </a:txBody>
                  <a:tcPr/>
                </a:tc>
                <a:tc>
                  <a:txBody>
                    <a:bodyPr/>
                    <a:lstStyle/>
                    <a:p>
                      <a:pPr lvl="0" algn="ctr">
                        <a:buNone/>
                      </a:pPr>
                      <a:r>
                        <a:rPr lang="en-US" sz="2200" dirty="0">
                          <a:latin typeface="Arial"/>
                        </a:rPr>
                        <a:t>0.05</a:t>
                      </a:r>
                    </a:p>
                  </a:txBody>
                  <a:tcPr/>
                </a:tc>
                <a:tc>
                  <a:txBody>
                    <a:bodyPr/>
                    <a:lstStyle/>
                    <a:p>
                      <a:pPr lvl="0" algn="ctr">
                        <a:buNone/>
                      </a:pPr>
                      <a:r>
                        <a:rPr lang="en-US" sz="2200" dirty="0">
                          <a:latin typeface="Arial"/>
                        </a:rPr>
                        <a:t>50</a:t>
                      </a:r>
                    </a:p>
                  </a:txBody>
                  <a:tcPr/>
                </a:tc>
                <a:extLst>
                  <a:ext uri="{0D108BD9-81ED-4DB2-BD59-A6C34878D82A}">
                    <a16:rowId xmlns:a16="http://schemas.microsoft.com/office/drawing/2014/main" val="1310607705"/>
                  </a:ext>
                </a:extLst>
              </a:tr>
            </a:tbl>
          </a:graphicData>
        </a:graphic>
      </p:graphicFrame>
      <p:sp>
        <p:nvSpPr>
          <p:cNvPr id="5" name="TextBox 4">
            <a:extLst>
              <a:ext uri="{FF2B5EF4-FFF2-40B4-BE49-F238E27FC236}">
                <a16:creationId xmlns:a16="http://schemas.microsoft.com/office/drawing/2014/main" id="{E9D72D1D-7CFA-B11D-2F49-5462EA5CD2E3}"/>
              </a:ext>
            </a:extLst>
          </p:cNvPr>
          <p:cNvSpPr txBox="1"/>
          <p:nvPr/>
        </p:nvSpPr>
        <p:spPr>
          <a:xfrm>
            <a:off x="2309601" y="5529535"/>
            <a:ext cx="7327780"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200" dirty="0">
                <a:latin typeface="Arial"/>
                <a:cs typeface="Arial"/>
              </a:rPr>
              <a:t>*Effective </a:t>
            </a:r>
            <a:r>
              <a:rPr lang="en-US" sz="2200" b="1" dirty="0">
                <a:latin typeface="Arial"/>
                <a:cs typeface="Arial"/>
              </a:rPr>
              <a:t>three years</a:t>
            </a:r>
            <a:r>
              <a:rPr lang="en-US" sz="2200" dirty="0">
                <a:latin typeface="Arial"/>
                <a:cs typeface="Arial"/>
              </a:rPr>
              <a:t> after regulation takes effect.</a:t>
            </a:r>
            <a:r>
              <a:rPr lang="en-US" sz="2200" dirty="0"/>
              <a:t> </a:t>
            </a:r>
          </a:p>
        </p:txBody>
      </p:sp>
    </p:spTree>
    <p:extLst>
      <p:ext uri="{BB962C8B-B14F-4D97-AF65-F5344CB8AC3E}">
        <p14:creationId xmlns:p14="http://schemas.microsoft.com/office/powerpoint/2010/main" val="19800800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BD42634-95F4-42CB-80AD-10B320A335DE}"/>
              </a:ext>
            </a:extLst>
          </p:cNvPr>
          <p:cNvSpPr>
            <a:spLocks noGrp="1"/>
          </p:cNvSpPr>
          <p:nvPr>
            <p:ph type="title" idx="4294967295"/>
          </p:nvPr>
        </p:nvSpPr>
        <p:spPr>
          <a:xfrm>
            <a:off x="503238" y="2381250"/>
            <a:ext cx="11185525" cy="3394075"/>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altLang="en-US" sz="2800" b="0" i="1" u="none" strike="noStrike" kern="1200" cap="none" spc="0" normalizeH="0" baseline="0" noProof="0" dirty="0">
              <a:ln>
                <a:noFill/>
              </a:ln>
              <a:solidFill>
                <a:schemeClr val="tx1"/>
              </a:solidFill>
              <a:effectLst/>
              <a:uLnTx/>
              <a:uFillTx/>
              <a:latin typeface="Arial"/>
              <a:ea typeface="+mn-ea"/>
              <a:cs typeface="Arial"/>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altLang="en-US" sz="4400" b="1" i="0" u="none" strike="noStrike" kern="1200" cap="none" spc="0" normalizeH="0" baseline="0" noProof="0" dirty="0">
                <a:ln>
                  <a:noFill/>
                </a:ln>
                <a:solidFill>
                  <a:srgbClr val="002060"/>
                </a:solidFill>
                <a:effectLst/>
                <a:uLnTx/>
                <a:uFillTx/>
                <a:latin typeface="Arial"/>
                <a:ea typeface="+mn-ea"/>
                <a:cs typeface="Arial"/>
              </a:rPr>
              <a:t>State Water Boards' Mission Statement</a:t>
            </a:r>
            <a:r>
              <a:rPr kumimoji="0" lang="en-US" altLang="en-US" sz="4400" b="0" i="0" u="none" strike="noStrike" kern="1200" cap="none" spc="0" normalizeH="0" baseline="0" noProof="0" dirty="0">
                <a:ln>
                  <a:noFill/>
                </a:ln>
                <a:solidFill>
                  <a:srgbClr val="002060"/>
                </a:solidFill>
                <a:effectLst/>
                <a:uLnTx/>
                <a:uFillTx/>
                <a:latin typeface="Arial"/>
                <a:ea typeface="+mn-ea"/>
                <a:cs typeface="Arial"/>
              </a:rPr>
              <a:t> </a:t>
            </a:r>
            <a:endParaRPr kumimoji="0" lang="en-US" altLang="en-US" sz="4400" b="0"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90000"/>
              </a:lnSpc>
              <a:spcBef>
                <a:spcPts val="600"/>
              </a:spcBef>
              <a:spcAft>
                <a:spcPts val="0"/>
              </a:spcAft>
              <a:buClrTx/>
              <a:buSzTx/>
              <a:buFont typeface="Arial" panose="020B0604020202020204" pitchFamily="34" charset="0"/>
              <a:buNone/>
              <a:tabLst/>
              <a:defRPr/>
            </a:pPr>
            <a:endParaRPr kumimoji="0" lang="en-US" altLang="en-US" sz="2800" b="0" i="1" u="none" strike="noStrike" kern="1200" cap="none" spc="0" normalizeH="0" baseline="0" noProof="0" dirty="0">
              <a:ln>
                <a:noFill/>
              </a:ln>
              <a:solidFill>
                <a:schemeClr val="tx1"/>
              </a:solidFill>
              <a:effectLst/>
              <a:uLnTx/>
              <a:uFillTx/>
              <a:latin typeface="Arial"/>
              <a:ea typeface="+mn-ea"/>
              <a:cs typeface="Arial"/>
            </a:endParaRPr>
          </a:p>
          <a:p>
            <a:pPr marL="0" marR="0" lvl="0" indent="0" algn="ctr" defTabSz="9144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US" altLang="en-US" sz="2800" b="0" i="1" u="none" strike="noStrike" kern="1200" cap="none" spc="0" normalizeH="0" baseline="0" noProof="0" dirty="0">
                <a:ln>
                  <a:noFill/>
                </a:ln>
                <a:solidFill>
                  <a:srgbClr val="002060"/>
                </a:solidFill>
                <a:effectLst/>
                <a:uLnTx/>
                <a:uFillTx/>
                <a:latin typeface="Arial"/>
                <a:ea typeface="+mn-ea"/>
                <a:cs typeface="Arial"/>
              </a:rPr>
              <a:t>To preserve, enhance, and restore the quality of California's water resources and drinking water for the protection</a:t>
            </a:r>
            <a:br>
              <a:rPr kumimoji="0" lang="en-US" altLang="en-US" sz="2800" b="0" i="1" u="none" strike="noStrike" kern="1200" cap="none" spc="0" normalizeH="0" baseline="0" noProof="0" dirty="0">
                <a:ln>
                  <a:noFill/>
                </a:ln>
                <a:solidFill>
                  <a:srgbClr val="002060"/>
                </a:solidFill>
                <a:effectLst/>
                <a:uLnTx/>
                <a:uFillTx/>
                <a:latin typeface="Arial"/>
                <a:ea typeface="+mn-ea"/>
                <a:cs typeface="Arial"/>
              </a:rPr>
            </a:br>
            <a:r>
              <a:rPr kumimoji="0" lang="en-US" altLang="en-US" sz="2800" b="0" i="1" u="none" strike="noStrike" kern="1200" cap="none" spc="0" normalizeH="0" baseline="0" noProof="0" dirty="0">
                <a:ln>
                  <a:noFill/>
                </a:ln>
                <a:solidFill>
                  <a:srgbClr val="002060"/>
                </a:solidFill>
                <a:effectLst/>
                <a:uLnTx/>
                <a:uFillTx/>
                <a:latin typeface="Arial"/>
                <a:ea typeface="+mn-ea"/>
                <a:cs typeface="Arial"/>
              </a:rPr>
              <a:t>of the environment, public health, and all beneficial uses,</a:t>
            </a:r>
            <a:br>
              <a:rPr kumimoji="0" lang="en-US" altLang="en-US" sz="2800" b="0" i="1" u="none" strike="noStrike" kern="1200" cap="none" spc="0" normalizeH="0" baseline="0" noProof="0" dirty="0">
                <a:ln>
                  <a:noFill/>
                </a:ln>
                <a:solidFill>
                  <a:srgbClr val="002060"/>
                </a:solidFill>
                <a:effectLst/>
                <a:uLnTx/>
                <a:uFillTx/>
                <a:latin typeface="Arial"/>
                <a:ea typeface="+mn-ea"/>
                <a:cs typeface="Arial"/>
              </a:rPr>
            </a:br>
            <a:r>
              <a:rPr kumimoji="0" lang="en-US" altLang="en-US" sz="2800" b="0" i="1" u="none" strike="noStrike" kern="1200" cap="none" spc="0" normalizeH="0" baseline="0" noProof="0" dirty="0">
                <a:ln>
                  <a:noFill/>
                </a:ln>
                <a:solidFill>
                  <a:srgbClr val="002060"/>
                </a:solidFill>
                <a:effectLst/>
                <a:uLnTx/>
                <a:uFillTx/>
                <a:latin typeface="Arial"/>
                <a:ea typeface="+mn-ea"/>
                <a:cs typeface="Arial"/>
              </a:rPr>
              <a:t>and to ensure proper water resource allocation and efficient use, </a:t>
            </a:r>
          </a:p>
          <a:p>
            <a:pPr marL="0" marR="0" lvl="0" indent="0" algn="ctr" defTabSz="914400" rtl="0" eaLnBrk="1" fontAlgn="auto" latinLnBrk="0" hangingPunct="1">
              <a:lnSpc>
                <a:spcPct val="90000"/>
              </a:lnSpc>
              <a:spcBef>
                <a:spcPts val="600"/>
              </a:spcBef>
              <a:spcAft>
                <a:spcPts val="0"/>
              </a:spcAft>
              <a:buClrTx/>
              <a:buSzTx/>
              <a:buFont typeface="Arial" panose="020B0604020202020204" pitchFamily="34" charset="0"/>
              <a:buNone/>
              <a:tabLst/>
              <a:defRPr/>
            </a:pPr>
            <a:r>
              <a:rPr kumimoji="0" lang="en-US" altLang="en-US" sz="2800" b="0" i="1" u="none" strike="noStrike" kern="1200" cap="none" spc="0" normalizeH="0" baseline="0" noProof="0" dirty="0">
                <a:ln>
                  <a:noFill/>
                </a:ln>
                <a:solidFill>
                  <a:srgbClr val="002060"/>
                </a:solidFill>
                <a:effectLst/>
                <a:uLnTx/>
                <a:uFillTx/>
                <a:latin typeface="Arial"/>
                <a:ea typeface="+mn-ea"/>
                <a:cs typeface="Arial"/>
              </a:rPr>
              <a:t>for the benefit of present and future generations.</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altLang="en-US" sz="2800" b="0" i="1" u="none" strike="noStrike" kern="1200" cap="none" spc="0" normalizeH="0" baseline="0" noProof="0" dirty="0">
              <a:ln>
                <a:noFill/>
              </a:ln>
              <a:solidFill>
                <a:schemeClr val="tx1"/>
              </a:solidFill>
              <a:effectLst/>
              <a:uLnTx/>
              <a:uFillTx/>
              <a:latin typeface="Arial"/>
              <a:ea typeface="+mn-ea"/>
              <a:cs typeface="Arial"/>
            </a:endParaRPr>
          </a:p>
        </p:txBody>
      </p:sp>
      <p:sp>
        <p:nvSpPr>
          <p:cNvPr id="4" name="Slide Number Placeholder 3">
            <a:extLst>
              <a:ext uri="{FF2B5EF4-FFF2-40B4-BE49-F238E27FC236}">
                <a16:creationId xmlns:a16="http://schemas.microsoft.com/office/drawing/2014/main" id="{757F8932-D22A-4879-B8CA-8F2DA9BE32E0}"/>
              </a:ext>
            </a:extLst>
          </p:cNvPr>
          <p:cNvSpPr>
            <a:spLocks noGrp="1"/>
          </p:cNvSpPr>
          <p:nvPr>
            <p:ph type="sldNum" sz="quarter" idx="4"/>
          </p:nvPr>
        </p:nvSpPr>
        <p:spPr/>
        <p:txBody>
          <a:bodyPr/>
          <a:lstStyle/>
          <a:p>
            <a:fld id="{A15CFC30-E45D-4431-B46B-489B270F7815}" type="slidenum">
              <a:rPr lang="en-US" smtClean="0"/>
              <a:pPr/>
              <a:t>3</a:t>
            </a:fld>
            <a:endParaRPr lang="en-US"/>
          </a:p>
        </p:txBody>
      </p:sp>
      <p:pic>
        <p:nvPicPr>
          <p:cNvPr id="9" name="Picture 9" descr="picture of a faucet">
            <a:extLst>
              <a:ext uri="{FF2B5EF4-FFF2-40B4-BE49-F238E27FC236}">
                <a16:creationId xmlns:a16="http://schemas.microsoft.com/office/drawing/2014/main" id="{444663C2-F340-4DC5-BA44-E6E6ADF1B642}"/>
              </a:ext>
            </a:extLst>
          </p:cNvPr>
          <p:cNvPicPr>
            <a:picLocks noChangeAspect="1"/>
          </p:cNvPicPr>
          <p:nvPr/>
        </p:nvPicPr>
        <p:blipFill>
          <a:blip r:embed="rId3"/>
          <a:stretch>
            <a:fillRect/>
          </a:stretch>
        </p:blipFill>
        <p:spPr>
          <a:xfrm>
            <a:off x="-5749" y="2207"/>
            <a:ext cx="12203501" cy="2379043"/>
          </a:xfrm>
          <a:prstGeom prst="rect">
            <a:avLst/>
          </a:prstGeom>
        </p:spPr>
      </p:pic>
    </p:spTree>
    <p:extLst>
      <p:ext uri="{BB962C8B-B14F-4D97-AF65-F5344CB8AC3E}">
        <p14:creationId xmlns:p14="http://schemas.microsoft.com/office/powerpoint/2010/main" val="34656474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4DB5E9A-3F8C-4621-A126-C6AD63C35D04}"/>
              </a:ext>
            </a:extLst>
          </p:cNvPr>
          <p:cNvSpPr>
            <a:spLocks noGrp="1"/>
          </p:cNvSpPr>
          <p:nvPr>
            <p:ph type="sldNum" sz="quarter" idx="4"/>
          </p:nvPr>
        </p:nvSpPr>
        <p:spPr/>
        <p:txBody>
          <a:bodyPr/>
          <a:lstStyle/>
          <a:p>
            <a:fld id="{A15CFC30-E45D-4431-B46B-489B270F7815}" type="slidenum">
              <a:rPr lang="en-US" smtClean="0"/>
              <a:pPr/>
              <a:t>30</a:t>
            </a:fld>
            <a:endParaRPr lang="en-US"/>
          </a:p>
        </p:txBody>
      </p:sp>
      <p:sp>
        <p:nvSpPr>
          <p:cNvPr id="5" name="Title 1">
            <a:extLst>
              <a:ext uri="{FF2B5EF4-FFF2-40B4-BE49-F238E27FC236}">
                <a16:creationId xmlns:a16="http://schemas.microsoft.com/office/drawing/2014/main" id="{27AD76A2-40FF-4090-BAC2-89E8741977B7}"/>
              </a:ext>
            </a:extLst>
          </p:cNvPr>
          <p:cNvSpPr>
            <a:spLocks noGrp="1"/>
          </p:cNvSpPr>
          <p:nvPr>
            <p:ph type="title"/>
          </p:nvPr>
        </p:nvSpPr>
        <p:spPr>
          <a:xfrm>
            <a:off x="838200" y="364522"/>
            <a:ext cx="10515600" cy="1325563"/>
          </a:xfrm>
        </p:spPr>
        <p:txBody>
          <a:bodyPr/>
          <a:lstStyle/>
          <a:p>
            <a:pPr algn="ctr"/>
            <a:r>
              <a:rPr lang="en-US" b="1" dirty="0">
                <a:solidFill>
                  <a:srgbClr val="004E7D"/>
                </a:solidFill>
                <a:latin typeface="Arial"/>
                <a:cs typeface="Arial"/>
              </a:rPr>
              <a:t>Regulatory Proposal – Revised Lead DLR</a:t>
            </a:r>
            <a:endParaRPr lang="en-US" b="1" dirty="0">
              <a:solidFill>
                <a:srgbClr val="004E7D"/>
              </a:solidFill>
            </a:endParaRPr>
          </a:p>
        </p:txBody>
      </p:sp>
      <p:graphicFrame>
        <p:nvGraphicFramePr>
          <p:cNvPr id="6" name="Table 5">
            <a:extLst>
              <a:ext uri="{FF2B5EF4-FFF2-40B4-BE49-F238E27FC236}">
                <a16:creationId xmlns:a16="http://schemas.microsoft.com/office/drawing/2014/main" id="{A5A68ECA-77FC-4A54-BA7E-D4D469E9BB4A}"/>
              </a:ext>
            </a:extLst>
          </p:cNvPr>
          <p:cNvGraphicFramePr>
            <a:graphicFrameLocks noGrp="1"/>
          </p:cNvGraphicFramePr>
          <p:nvPr>
            <p:extLst>
              <p:ext uri="{D42A27DB-BD31-4B8C-83A1-F6EECF244321}">
                <p14:modId xmlns:p14="http://schemas.microsoft.com/office/powerpoint/2010/main" val="2916850744"/>
              </p:ext>
            </p:extLst>
          </p:nvPr>
        </p:nvGraphicFramePr>
        <p:xfrm>
          <a:off x="1849821" y="2150478"/>
          <a:ext cx="8765628" cy="1584960"/>
        </p:xfrm>
        <a:graphic>
          <a:graphicData uri="http://schemas.openxmlformats.org/drawingml/2006/table">
            <a:tbl>
              <a:tblPr firstRow="1" bandRow="1">
                <a:tableStyleId>{5C22544A-7EE6-4342-B048-85BDC9FD1C3A}</a:tableStyleId>
              </a:tblPr>
              <a:tblGrid>
                <a:gridCol w="2969084">
                  <a:extLst>
                    <a:ext uri="{9D8B030D-6E8A-4147-A177-3AD203B41FA5}">
                      <a16:colId xmlns:a16="http://schemas.microsoft.com/office/drawing/2014/main" val="1891801567"/>
                    </a:ext>
                  </a:extLst>
                </a:gridCol>
                <a:gridCol w="2898272">
                  <a:extLst>
                    <a:ext uri="{9D8B030D-6E8A-4147-A177-3AD203B41FA5}">
                      <a16:colId xmlns:a16="http://schemas.microsoft.com/office/drawing/2014/main" val="451474109"/>
                    </a:ext>
                  </a:extLst>
                </a:gridCol>
                <a:gridCol w="2898272">
                  <a:extLst>
                    <a:ext uri="{9D8B030D-6E8A-4147-A177-3AD203B41FA5}">
                      <a16:colId xmlns:a16="http://schemas.microsoft.com/office/drawing/2014/main" val="4075067114"/>
                    </a:ext>
                  </a:extLst>
                </a:gridCol>
              </a:tblGrid>
              <a:tr h="582118">
                <a:tc>
                  <a:txBody>
                    <a:bodyPr/>
                    <a:lstStyle/>
                    <a:p>
                      <a:pPr algn="ctr"/>
                      <a:r>
                        <a:rPr lang="en-US" sz="2400">
                          <a:latin typeface="Arial"/>
                        </a:rPr>
                        <a:t>Contaminant</a:t>
                      </a:r>
                    </a:p>
                  </a:txBody>
                  <a:tcPr/>
                </a:tc>
                <a:tc>
                  <a:txBody>
                    <a:bodyPr/>
                    <a:lstStyle/>
                    <a:p>
                      <a:pPr algn="ctr"/>
                      <a:r>
                        <a:rPr lang="en-US" sz="2400" dirty="0">
                          <a:latin typeface="Arial"/>
                        </a:rPr>
                        <a:t>Proposed DLR (mg/L)</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a:latin typeface="Arial"/>
                        </a:rPr>
                        <a:t>Revised DLR </a:t>
                      </a:r>
                      <a:r>
                        <a:rPr lang="en-US" sz="2400" dirty="0">
                          <a:latin typeface="Arial"/>
                        </a:rPr>
                        <a:t>(ug/L)</a:t>
                      </a:r>
                    </a:p>
                  </a:txBody>
                  <a:tcPr/>
                </a:tc>
                <a:extLst>
                  <a:ext uri="{0D108BD9-81ED-4DB2-BD59-A6C34878D82A}">
                    <a16:rowId xmlns:a16="http://schemas.microsoft.com/office/drawing/2014/main" val="264347092"/>
                  </a:ext>
                </a:extLst>
              </a:tr>
              <a:tr h="538999">
                <a:tc>
                  <a:txBody>
                    <a:bodyPr/>
                    <a:lstStyle/>
                    <a:p>
                      <a:r>
                        <a:rPr lang="en-US" sz="2200" dirty="0">
                          <a:latin typeface="Arial"/>
                        </a:rPr>
                        <a:t>Lead</a:t>
                      </a:r>
                    </a:p>
                  </a:txBody>
                  <a:tcPr/>
                </a:tc>
                <a:tc>
                  <a:txBody>
                    <a:bodyPr/>
                    <a:lstStyle/>
                    <a:p>
                      <a:pPr algn="ctr"/>
                      <a:r>
                        <a:rPr lang="en-US" sz="2200" dirty="0">
                          <a:latin typeface="Arial"/>
                        </a:rPr>
                        <a:t>0.001</a:t>
                      </a:r>
                    </a:p>
                    <a:p>
                      <a:pPr algn="ctr"/>
                      <a:r>
                        <a:rPr lang="en-US" sz="2200" dirty="0">
                          <a:latin typeface="Arial"/>
                        </a:rPr>
                        <a:t>0.0005*</a:t>
                      </a:r>
                    </a:p>
                  </a:txBody>
                  <a:tcPr/>
                </a:tc>
                <a:tc>
                  <a:txBody>
                    <a:bodyPr/>
                    <a:lstStyle/>
                    <a:p>
                      <a:pPr algn="ctr"/>
                      <a:r>
                        <a:rPr lang="en-US" sz="2200" dirty="0">
                          <a:latin typeface="Arial"/>
                        </a:rPr>
                        <a:t>1</a:t>
                      </a:r>
                    </a:p>
                    <a:p>
                      <a:pPr algn="ctr"/>
                      <a:r>
                        <a:rPr lang="en-US" sz="2200" dirty="0">
                          <a:latin typeface="Arial"/>
                        </a:rPr>
                        <a:t>0.5*</a:t>
                      </a:r>
                    </a:p>
                  </a:txBody>
                  <a:tcPr/>
                </a:tc>
                <a:extLst>
                  <a:ext uri="{0D108BD9-81ED-4DB2-BD59-A6C34878D82A}">
                    <a16:rowId xmlns:a16="http://schemas.microsoft.com/office/drawing/2014/main" val="1109198368"/>
                  </a:ext>
                </a:extLst>
              </a:tr>
            </a:tbl>
          </a:graphicData>
        </a:graphic>
      </p:graphicFrame>
      <p:sp>
        <p:nvSpPr>
          <p:cNvPr id="7" name="TextBox 6">
            <a:extLst>
              <a:ext uri="{FF2B5EF4-FFF2-40B4-BE49-F238E27FC236}">
                <a16:creationId xmlns:a16="http://schemas.microsoft.com/office/drawing/2014/main" id="{698D4D27-B137-48C8-B109-D10476759F97}"/>
              </a:ext>
            </a:extLst>
          </p:cNvPr>
          <p:cNvSpPr txBox="1"/>
          <p:nvPr/>
        </p:nvSpPr>
        <p:spPr>
          <a:xfrm>
            <a:off x="2654830" y="3858136"/>
            <a:ext cx="7327780" cy="43088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200" dirty="0">
                <a:latin typeface="Arial"/>
                <a:cs typeface="Arial"/>
              </a:rPr>
              <a:t>*Effective </a:t>
            </a:r>
            <a:r>
              <a:rPr lang="en-US" sz="2200" b="1" dirty="0">
                <a:latin typeface="Arial"/>
                <a:cs typeface="Arial"/>
              </a:rPr>
              <a:t>three years</a:t>
            </a:r>
            <a:r>
              <a:rPr lang="en-US" sz="2200" dirty="0">
                <a:latin typeface="Arial"/>
                <a:cs typeface="Arial"/>
              </a:rPr>
              <a:t> after regulation takes effect.</a:t>
            </a:r>
            <a:r>
              <a:rPr lang="en-US" sz="2200" dirty="0"/>
              <a:t> </a:t>
            </a:r>
          </a:p>
        </p:txBody>
      </p:sp>
      <p:sp>
        <p:nvSpPr>
          <p:cNvPr id="8" name="TextBox 7">
            <a:extLst>
              <a:ext uri="{FF2B5EF4-FFF2-40B4-BE49-F238E27FC236}">
                <a16:creationId xmlns:a16="http://schemas.microsoft.com/office/drawing/2014/main" id="{4DC21DEC-2F68-45DA-887F-25AFAA56EC81}"/>
              </a:ext>
            </a:extLst>
          </p:cNvPr>
          <p:cNvSpPr txBox="1"/>
          <p:nvPr/>
        </p:nvSpPr>
        <p:spPr>
          <a:xfrm>
            <a:off x="1012658" y="4533439"/>
            <a:ext cx="10166684" cy="830997"/>
          </a:xfrm>
          <a:prstGeom prst="rect">
            <a:avLst/>
          </a:prstGeom>
          <a:noFill/>
        </p:spPr>
        <p:txBody>
          <a:bodyPr wrap="square" lIns="91440" tIns="45720" rIns="91440" bIns="45720" rtlCol="0" anchor="t">
            <a:spAutoFit/>
          </a:bodyPr>
          <a:lstStyle/>
          <a:p>
            <a:pPr marL="457200" indent="-457200">
              <a:buFont typeface="Arial" panose="020B0604020202020204" pitchFamily="34" charset="0"/>
              <a:buChar char="•"/>
            </a:pPr>
            <a:r>
              <a:rPr lang="en-US" sz="2400" dirty="0">
                <a:latin typeface="Arial"/>
                <a:cs typeface="Arial"/>
              </a:rPr>
              <a:t>Revisions to reduced monitoring frequency criteria such that the criteria </a:t>
            </a:r>
            <a:r>
              <a:rPr lang="en-US" sz="2400" b="1" dirty="0">
                <a:latin typeface="Arial"/>
                <a:cs typeface="Arial"/>
              </a:rPr>
              <a:t>does not use </a:t>
            </a:r>
            <a:r>
              <a:rPr lang="en-US" sz="2400" dirty="0">
                <a:latin typeface="Arial"/>
                <a:cs typeface="Arial"/>
              </a:rPr>
              <a:t>the</a:t>
            </a:r>
            <a:r>
              <a:rPr lang="en-US" sz="2400" b="1" dirty="0">
                <a:latin typeface="Arial"/>
                <a:cs typeface="Arial"/>
              </a:rPr>
              <a:t> </a:t>
            </a:r>
            <a:r>
              <a:rPr lang="en-US" sz="2400" dirty="0">
                <a:latin typeface="Arial"/>
                <a:cs typeface="Arial"/>
              </a:rPr>
              <a:t>proposed lowered DLRs</a:t>
            </a:r>
          </a:p>
        </p:txBody>
      </p:sp>
    </p:spTree>
    <p:extLst>
      <p:ext uri="{BB962C8B-B14F-4D97-AF65-F5344CB8AC3E}">
        <p14:creationId xmlns:p14="http://schemas.microsoft.com/office/powerpoint/2010/main" val="36275876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4DB5E9A-3F8C-4621-A126-C6AD63C35D04}"/>
              </a:ext>
              <a:ext uri="{C183D7F6-B498-43B3-948B-1728B52AA6E4}">
                <adec:decorative xmlns:adec="http://schemas.microsoft.com/office/drawing/2017/decorative" val="1"/>
              </a:ext>
            </a:extLst>
          </p:cNvPr>
          <p:cNvSpPr>
            <a:spLocks noGrp="1"/>
          </p:cNvSpPr>
          <p:nvPr>
            <p:ph type="sldNum" sz="quarter" idx="4"/>
          </p:nvPr>
        </p:nvSpPr>
        <p:spPr/>
        <p:txBody>
          <a:bodyPr/>
          <a:lstStyle/>
          <a:p>
            <a:fld id="{A15CFC30-E45D-4431-B46B-489B270F7815}" type="slidenum">
              <a:rPr lang="en-US" smtClean="0"/>
              <a:pPr/>
              <a:t>31</a:t>
            </a:fld>
            <a:endParaRPr lang="en-US"/>
          </a:p>
        </p:txBody>
      </p:sp>
      <p:sp>
        <p:nvSpPr>
          <p:cNvPr id="5" name="Title 1">
            <a:extLst>
              <a:ext uri="{FF2B5EF4-FFF2-40B4-BE49-F238E27FC236}">
                <a16:creationId xmlns:a16="http://schemas.microsoft.com/office/drawing/2014/main" id="{27AD76A2-40FF-4090-BAC2-89E8741977B7}"/>
              </a:ext>
            </a:extLst>
          </p:cNvPr>
          <p:cNvSpPr>
            <a:spLocks noGrp="1"/>
          </p:cNvSpPr>
          <p:nvPr>
            <p:ph type="title"/>
          </p:nvPr>
        </p:nvSpPr>
        <p:spPr>
          <a:xfrm>
            <a:off x="838200" y="570262"/>
            <a:ext cx="10515600" cy="1325563"/>
          </a:xfrm>
        </p:spPr>
        <p:txBody>
          <a:bodyPr/>
          <a:lstStyle/>
          <a:p>
            <a:pPr algn="ctr"/>
            <a:r>
              <a:rPr lang="en-US" b="1" dirty="0">
                <a:solidFill>
                  <a:srgbClr val="004E7D"/>
                </a:solidFill>
                <a:latin typeface="Arial"/>
                <a:cs typeface="Arial"/>
              </a:rPr>
              <a:t>Regulatory Proposal – Radionuclides DLR</a:t>
            </a:r>
            <a:endParaRPr lang="en-US" b="1" dirty="0">
              <a:solidFill>
                <a:srgbClr val="004E7D"/>
              </a:solidFill>
            </a:endParaRPr>
          </a:p>
        </p:txBody>
      </p:sp>
      <p:sp>
        <p:nvSpPr>
          <p:cNvPr id="8" name="TextBox 7">
            <a:extLst>
              <a:ext uri="{FF2B5EF4-FFF2-40B4-BE49-F238E27FC236}">
                <a16:creationId xmlns:a16="http://schemas.microsoft.com/office/drawing/2014/main" id="{4DC21DEC-2F68-45DA-887F-25AFAA56EC81}"/>
              </a:ext>
            </a:extLst>
          </p:cNvPr>
          <p:cNvSpPr txBox="1"/>
          <p:nvPr/>
        </p:nvSpPr>
        <p:spPr>
          <a:xfrm>
            <a:off x="838200" y="2443227"/>
            <a:ext cx="10515600" cy="2308324"/>
          </a:xfrm>
          <a:prstGeom prst="rect">
            <a:avLst/>
          </a:prstGeom>
          <a:noFill/>
        </p:spPr>
        <p:txBody>
          <a:bodyPr wrap="square" lIns="91440" tIns="45720" rIns="91440" bIns="45720" rtlCol="0" anchor="t">
            <a:spAutoFit/>
          </a:bodyPr>
          <a:lstStyle/>
          <a:p>
            <a:pPr marL="457200" indent="-457200">
              <a:buFont typeface="Arial" panose="020B0604020202020204" pitchFamily="34" charset="0"/>
              <a:buChar char="•"/>
            </a:pPr>
            <a:r>
              <a:rPr lang="en-US" sz="2400" dirty="0">
                <a:latin typeface="Arial"/>
                <a:cs typeface="Arial"/>
              </a:rPr>
              <a:t>Correction of uranium DLR to reflect the unit conversion from </a:t>
            </a:r>
            <a:r>
              <a:rPr lang="en-US" sz="2400" dirty="0">
                <a:latin typeface="Arial"/>
              </a:rPr>
              <a:t>µ</a:t>
            </a:r>
            <a:r>
              <a:rPr lang="en-US" sz="2400" dirty="0">
                <a:latin typeface="Arial"/>
                <a:cs typeface="Arial"/>
              </a:rPr>
              <a:t>g/L to </a:t>
            </a:r>
            <a:r>
              <a:rPr lang="en-US" sz="2400" dirty="0" err="1">
                <a:latin typeface="Arial"/>
                <a:cs typeface="Arial"/>
              </a:rPr>
              <a:t>pCi</a:t>
            </a:r>
            <a:r>
              <a:rPr lang="en-US" sz="2400" dirty="0">
                <a:latin typeface="Arial"/>
                <a:cs typeface="Arial"/>
              </a:rPr>
              <a:t>/L</a:t>
            </a:r>
          </a:p>
          <a:p>
            <a:pPr marL="914400" lvl="1" indent="-457200">
              <a:buFont typeface="Wingdings" panose="05000000000000000000" pitchFamily="2" charset="2"/>
              <a:buChar char="Ø"/>
            </a:pPr>
            <a:r>
              <a:rPr lang="en-US" sz="2400" dirty="0">
                <a:latin typeface="Arial"/>
                <a:cs typeface="Arial"/>
              </a:rPr>
              <a:t>Federal uranium detection limit is 1 </a:t>
            </a:r>
            <a:r>
              <a:rPr lang="en-US" sz="2400" dirty="0">
                <a:latin typeface="Arial"/>
              </a:rPr>
              <a:t>µ</a:t>
            </a:r>
            <a:r>
              <a:rPr lang="en-US" sz="2400" dirty="0">
                <a:latin typeface="Arial"/>
                <a:cs typeface="Arial"/>
              </a:rPr>
              <a:t>g/L</a:t>
            </a:r>
          </a:p>
          <a:p>
            <a:pPr marL="914400" lvl="1" indent="-457200">
              <a:buFont typeface="Wingdings" panose="05000000000000000000" pitchFamily="2" charset="2"/>
              <a:buChar char="Ø"/>
            </a:pPr>
            <a:r>
              <a:rPr lang="en-US" sz="2400" dirty="0">
                <a:latin typeface="Arial"/>
                <a:cs typeface="Arial"/>
              </a:rPr>
              <a:t>Current CA uranium DLR is 1 </a:t>
            </a:r>
            <a:r>
              <a:rPr lang="en-US" sz="2400" dirty="0" err="1">
                <a:latin typeface="Arial"/>
                <a:cs typeface="Arial"/>
              </a:rPr>
              <a:t>pCi</a:t>
            </a:r>
            <a:r>
              <a:rPr lang="en-US" sz="2400" dirty="0">
                <a:latin typeface="Arial"/>
                <a:cs typeface="Arial"/>
              </a:rPr>
              <a:t>/L, which is equivalent to 1.48 </a:t>
            </a:r>
            <a:r>
              <a:rPr lang="en-US" sz="2400" dirty="0">
                <a:latin typeface="Arial"/>
              </a:rPr>
              <a:t>µ</a:t>
            </a:r>
            <a:r>
              <a:rPr lang="en-US" sz="2400" dirty="0">
                <a:latin typeface="Arial"/>
                <a:cs typeface="Arial"/>
              </a:rPr>
              <a:t>g/L</a:t>
            </a:r>
          </a:p>
          <a:p>
            <a:pPr marL="914400" lvl="1" indent="-457200">
              <a:buFont typeface="Wingdings" panose="05000000000000000000" pitchFamily="2" charset="2"/>
              <a:buChar char="Ø"/>
            </a:pPr>
            <a:r>
              <a:rPr lang="en-US" sz="2400" dirty="0">
                <a:latin typeface="Arial"/>
                <a:cs typeface="Arial"/>
              </a:rPr>
              <a:t>Proposed uranium DLR is 0.68 </a:t>
            </a:r>
            <a:r>
              <a:rPr lang="en-US" sz="2400" dirty="0">
                <a:latin typeface="Arial"/>
              </a:rPr>
              <a:t>µ</a:t>
            </a:r>
            <a:r>
              <a:rPr lang="en-US" sz="2400" dirty="0">
                <a:latin typeface="Arial"/>
                <a:cs typeface="Arial"/>
              </a:rPr>
              <a:t>g/L </a:t>
            </a:r>
          </a:p>
          <a:p>
            <a:pPr marL="914400" lvl="1" indent="-457200">
              <a:buFont typeface="Wingdings" panose="05000000000000000000" pitchFamily="2" charset="2"/>
              <a:buChar char="Ø"/>
            </a:pPr>
            <a:endParaRPr lang="en-US" sz="2400" dirty="0">
              <a:latin typeface="Arial"/>
              <a:cs typeface="Arial"/>
            </a:endParaRPr>
          </a:p>
        </p:txBody>
      </p:sp>
    </p:spTree>
    <p:extLst>
      <p:ext uri="{BB962C8B-B14F-4D97-AF65-F5344CB8AC3E}">
        <p14:creationId xmlns:p14="http://schemas.microsoft.com/office/powerpoint/2010/main" val="1907043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787761B-DD61-A9A1-00A5-8B068C6CB4A1}"/>
              </a:ext>
              <a:ext uri="{C183D7F6-B498-43B3-948B-1728B52AA6E4}">
                <adec:decorative xmlns:adec="http://schemas.microsoft.com/office/drawing/2017/decorative" val="1"/>
              </a:ext>
            </a:extLst>
          </p:cNvPr>
          <p:cNvSpPr>
            <a:spLocks noGrp="1"/>
          </p:cNvSpPr>
          <p:nvPr>
            <p:ph type="sldNum" sz="quarter" idx="4"/>
          </p:nvPr>
        </p:nvSpPr>
        <p:spPr/>
        <p:txBody>
          <a:bodyPr/>
          <a:lstStyle/>
          <a:p>
            <a:fld id="{A15CFC30-E45D-4431-B46B-489B270F7815}" type="slidenum">
              <a:rPr lang="en-US" smtClean="0"/>
              <a:pPr/>
              <a:t>32</a:t>
            </a:fld>
            <a:endParaRPr lang="en-US"/>
          </a:p>
        </p:txBody>
      </p:sp>
      <p:sp>
        <p:nvSpPr>
          <p:cNvPr id="6" name="Title 1">
            <a:extLst>
              <a:ext uri="{FF2B5EF4-FFF2-40B4-BE49-F238E27FC236}">
                <a16:creationId xmlns:a16="http://schemas.microsoft.com/office/drawing/2014/main" id="{4F486C01-B82F-4C47-A9E6-BCEA1E51755B}"/>
              </a:ext>
            </a:extLst>
          </p:cNvPr>
          <p:cNvSpPr>
            <a:spLocks noGrp="1"/>
          </p:cNvSpPr>
          <p:nvPr>
            <p:ph type="title"/>
          </p:nvPr>
        </p:nvSpPr>
        <p:spPr>
          <a:xfrm>
            <a:off x="640079" y="365125"/>
            <a:ext cx="10515600" cy="743842"/>
          </a:xfrm>
        </p:spPr>
        <p:txBody>
          <a:bodyPr/>
          <a:lstStyle/>
          <a:p>
            <a:pPr algn="ctr"/>
            <a:r>
              <a:rPr lang="en-US" b="1" dirty="0">
                <a:solidFill>
                  <a:srgbClr val="004E7D"/>
                </a:solidFill>
                <a:latin typeface="Arial"/>
                <a:cs typeface="Arial"/>
              </a:rPr>
              <a:t>Summary of Regulatory Proposal</a:t>
            </a:r>
            <a:endParaRPr lang="en-US" b="1" dirty="0">
              <a:solidFill>
                <a:srgbClr val="004E7D"/>
              </a:solidFill>
            </a:endParaRPr>
          </a:p>
        </p:txBody>
      </p:sp>
      <p:graphicFrame>
        <p:nvGraphicFramePr>
          <p:cNvPr id="2" name="Table 1">
            <a:extLst>
              <a:ext uri="{FF2B5EF4-FFF2-40B4-BE49-F238E27FC236}">
                <a16:creationId xmlns:a16="http://schemas.microsoft.com/office/drawing/2014/main" id="{EB7000CD-21EB-450B-86A6-307E15AD5A0B}"/>
              </a:ext>
            </a:extLst>
          </p:cNvPr>
          <p:cNvGraphicFramePr>
            <a:graphicFrameLocks noGrp="1"/>
          </p:cNvGraphicFramePr>
          <p:nvPr>
            <p:extLst>
              <p:ext uri="{D42A27DB-BD31-4B8C-83A1-F6EECF244321}">
                <p14:modId xmlns:p14="http://schemas.microsoft.com/office/powerpoint/2010/main" val="2588099349"/>
              </p:ext>
            </p:extLst>
          </p:nvPr>
        </p:nvGraphicFramePr>
        <p:xfrm>
          <a:off x="640079" y="1359554"/>
          <a:ext cx="10796452" cy="4352044"/>
        </p:xfrm>
        <a:graphic>
          <a:graphicData uri="http://schemas.openxmlformats.org/drawingml/2006/table">
            <a:tbl>
              <a:tblPr firstRow="1" firstCol="1" bandRow="1">
                <a:tableStyleId>{5C22544A-7EE6-4342-B048-85BDC9FD1C3A}</a:tableStyleId>
              </a:tblPr>
              <a:tblGrid>
                <a:gridCol w="1814954">
                  <a:extLst>
                    <a:ext uri="{9D8B030D-6E8A-4147-A177-3AD203B41FA5}">
                      <a16:colId xmlns:a16="http://schemas.microsoft.com/office/drawing/2014/main" val="2985209836"/>
                    </a:ext>
                  </a:extLst>
                </a:gridCol>
                <a:gridCol w="1543832">
                  <a:extLst>
                    <a:ext uri="{9D8B030D-6E8A-4147-A177-3AD203B41FA5}">
                      <a16:colId xmlns:a16="http://schemas.microsoft.com/office/drawing/2014/main" val="3689152696"/>
                    </a:ext>
                  </a:extLst>
                </a:gridCol>
                <a:gridCol w="1613292">
                  <a:extLst>
                    <a:ext uri="{9D8B030D-6E8A-4147-A177-3AD203B41FA5}">
                      <a16:colId xmlns:a16="http://schemas.microsoft.com/office/drawing/2014/main" val="1352955780"/>
                    </a:ext>
                  </a:extLst>
                </a:gridCol>
                <a:gridCol w="1915785">
                  <a:extLst>
                    <a:ext uri="{9D8B030D-6E8A-4147-A177-3AD203B41FA5}">
                      <a16:colId xmlns:a16="http://schemas.microsoft.com/office/drawing/2014/main" val="2863464597"/>
                    </a:ext>
                  </a:extLst>
                </a:gridCol>
                <a:gridCol w="1983995">
                  <a:extLst>
                    <a:ext uri="{9D8B030D-6E8A-4147-A177-3AD203B41FA5}">
                      <a16:colId xmlns:a16="http://schemas.microsoft.com/office/drawing/2014/main" val="1302962832"/>
                    </a:ext>
                  </a:extLst>
                </a:gridCol>
                <a:gridCol w="1924594">
                  <a:extLst>
                    <a:ext uri="{9D8B030D-6E8A-4147-A177-3AD203B41FA5}">
                      <a16:colId xmlns:a16="http://schemas.microsoft.com/office/drawing/2014/main" val="1966369151"/>
                    </a:ext>
                  </a:extLst>
                </a:gridCol>
              </a:tblGrid>
              <a:tr h="622142">
                <a:tc>
                  <a:txBody>
                    <a:bodyPr/>
                    <a:lstStyle/>
                    <a:p>
                      <a:pPr marL="0" marR="0" algn="ctr">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Contaminant</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PHG</a:t>
                      </a:r>
                      <a:br>
                        <a:rPr lang="en-US" sz="1600" dirty="0">
                          <a:effectLst/>
                          <a:latin typeface="Arial" panose="020B0604020202020204" pitchFamily="34" charset="0"/>
                          <a:cs typeface="Arial" panose="020B0604020202020204" pitchFamily="34" charset="0"/>
                        </a:rPr>
                      </a:br>
                      <a:r>
                        <a:rPr lang="en-US" sz="1600" dirty="0">
                          <a:effectLst/>
                          <a:latin typeface="Arial" panose="020B0604020202020204" pitchFamily="34" charset="0"/>
                          <a:cs typeface="Arial" panose="020B0604020202020204" pitchFamily="34" charset="0"/>
                        </a:rPr>
                        <a:t>(mg/L)</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600">
                          <a:effectLst/>
                          <a:latin typeface="Arial" panose="020B0604020202020204" pitchFamily="34" charset="0"/>
                          <a:cs typeface="Arial" panose="020B0604020202020204" pitchFamily="34" charset="0"/>
                        </a:rPr>
                        <a:t>Standard</a:t>
                      </a:r>
                      <a:br>
                        <a:rPr lang="en-US" sz="1600">
                          <a:effectLst/>
                          <a:latin typeface="Arial" panose="020B0604020202020204" pitchFamily="34" charset="0"/>
                          <a:cs typeface="Arial" panose="020B0604020202020204" pitchFamily="34" charset="0"/>
                        </a:rPr>
                      </a:br>
                      <a:r>
                        <a:rPr lang="en-US" sz="1600">
                          <a:effectLst/>
                          <a:latin typeface="Arial" panose="020B0604020202020204" pitchFamily="34" charset="0"/>
                          <a:cs typeface="Arial" panose="020B0604020202020204" pitchFamily="34" charset="0"/>
                        </a:rPr>
                        <a:t>(mg/L)</a:t>
                      </a:r>
                      <a:endParaRPr lang="en-US"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Current DLR</a:t>
                      </a:r>
                      <a:br>
                        <a:rPr lang="en-US" sz="1600" dirty="0">
                          <a:effectLst/>
                          <a:latin typeface="Arial" panose="020B0604020202020204" pitchFamily="34" charset="0"/>
                          <a:cs typeface="Arial" panose="020B0604020202020204" pitchFamily="34" charset="0"/>
                        </a:rPr>
                      </a:br>
                      <a:r>
                        <a:rPr lang="en-US" sz="1600" dirty="0">
                          <a:effectLst/>
                          <a:latin typeface="Arial" panose="020B0604020202020204" pitchFamily="34" charset="0"/>
                          <a:cs typeface="Arial" panose="020B0604020202020204" pitchFamily="34" charset="0"/>
                        </a:rPr>
                        <a:t>(mg/L)</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Proposed Phase I DLR (mg/L)</a:t>
                      </a:r>
                      <a:endParaRPr lang="en-US" sz="1400" dirty="0">
                        <a:effectLst/>
                        <a:latin typeface="Arial" panose="020B0604020202020204" pitchFamily="34" charset="0"/>
                        <a:cs typeface="Arial" panose="020B0604020202020204" pitchFamily="34" charset="0"/>
                      </a:endParaRPr>
                    </a:p>
                  </a:txBody>
                  <a:tcPr marL="68580" marR="68580" marT="0" marB="0"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dirty="0">
                          <a:effectLst/>
                          <a:latin typeface="Arial" panose="020B0604020202020204" pitchFamily="34" charset="0"/>
                          <a:cs typeface="Arial" panose="020B0604020202020204" pitchFamily="34" charset="0"/>
                        </a:rPr>
                        <a:t>Proposed Phase II DLR (mg/L)</a:t>
                      </a:r>
                    </a:p>
                  </a:txBody>
                  <a:tcPr marL="68580" marR="68580" marT="0" marB="0" anchor="ctr"/>
                </a:tc>
                <a:extLst>
                  <a:ext uri="{0D108BD9-81ED-4DB2-BD59-A6C34878D82A}">
                    <a16:rowId xmlns:a16="http://schemas.microsoft.com/office/drawing/2014/main" val="3025740273"/>
                  </a:ext>
                </a:extLst>
              </a:tr>
              <a:tr h="339082">
                <a:tc>
                  <a:txBody>
                    <a:bodyPr/>
                    <a:lstStyle/>
                    <a:p>
                      <a:pPr marL="0" marR="0" algn="ctr">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Antimony</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0.001</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128270" marR="73025" marT="0" marB="0"/>
                </a:tc>
                <a:tc>
                  <a:txBody>
                    <a:bodyPr/>
                    <a:lstStyle/>
                    <a:p>
                      <a:pPr marL="0" marR="0" algn="ctr">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0.006</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255905" marR="73025" marT="0" marB="0"/>
                </a:tc>
                <a:tc>
                  <a:txBody>
                    <a:bodyPr/>
                    <a:lstStyle/>
                    <a:p>
                      <a:pPr marL="0" marR="0" algn="ctr">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0.006</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292735" marR="73025" marT="0" marB="0" anchor="ctr"/>
                </a:tc>
                <a:tc>
                  <a:txBody>
                    <a:bodyPr/>
                    <a:lstStyle/>
                    <a:p>
                      <a:pPr marL="0" marR="0" algn="ctr">
                        <a:lnSpc>
                          <a:spcPct val="115000"/>
                        </a:lnSpc>
                        <a:spcBef>
                          <a:spcPts val="0"/>
                        </a:spcBef>
                        <a:spcAft>
                          <a:spcPts val="0"/>
                        </a:spcAft>
                      </a:pPr>
                      <a:r>
                        <a:rPr lang="en-US" sz="1600">
                          <a:effectLst/>
                          <a:latin typeface="Arial" panose="020B0604020202020204" pitchFamily="34" charset="0"/>
                          <a:cs typeface="Arial" panose="020B0604020202020204" pitchFamily="34" charset="0"/>
                        </a:rPr>
                        <a:t>No change</a:t>
                      </a:r>
                      <a:endParaRPr lang="en-US"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0.001</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182880" marR="73025" marT="0" marB="0"/>
                </a:tc>
                <a:extLst>
                  <a:ext uri="{0D108BD9-81ED-4DB2-BD59-A6C34878D82A}">
                    <a16:rowId xmlns:a16="http://schemas.microsoft.com/office/drawing/2014/main" val="3981238067"/>
                  </a:ext>
                </a:extLst>
              </a:tr>
              <a:tr h="339082">
                <a:tc>
                  <a:txBody>
                    <a:bodyPr/>
                    <a:lstStyle/>
                    <a:p>
                      <a:pPr marL="0" marR="0" algn="ctr">
                        <a:lnSpc>
                          <a:spcPct val="115000"/>
                        </a:lnSpc>
                        <a:spcBef>
                          <a:spcPts val="0"/>
                        </a:spcBef>
                        <a:spcAft>
                          <a:spcPts val="0"/>
                        </a:spcAft>
                      </a:pPr>
                      <a:r>
                        <a:rPr lang="en-US" sz="1600">
                          <a:effectLst/>
                          <a:latin typeface="Arial" panose="020B0604020202020204" pitchFamily="34" charset="0"/>
                          <a:cs typeface="Arial" panose="020B0604020202020204" pitchFamily="34" charset="0"/>
                        </a:rPr>
                        <a:t>Arsenic</a:t>
                      </a:r>
                      <a:endParaRPr lang="en-US"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600">
                          <a:effectLst/>
                          <a:latin typeface="Arial" panose="020B0604020202020204" pitchFamily="34" charset="0"/>
                          <a:cs typeface="Arial" panose="020B0604020202020204" pitchFamily="34" charset="0"/>
                        </a:rPr>
                        <a:t>0.000004</a:t>
                      </a:r>
                      <a:endParaRPr lang="en-US" sz="1400">
                        <a:effectLst/>
                        <a:latin typeface="Arial" panose="020B0604020202020204" pitchFamily="34" charset="0"/>
                        <a:ea typeface="Times New Roman" panose="02020603050405020304" pitchFamily="18" charset="0"/>
                        <a:cs typeface="Arial" panose="020B0604020202020204" pitchFamily="34" charset="0"/>
                      </a:endParaRPr>
                    </a:p>
                  </a:txBody>
                  <a:tcPr marL="128270" marR="73025" marT="0" marB="0"/>
                </a:tc>
                <a:tc>
                  <a:txBody>
                    <a:bodyPr/>
                    <a:lstStyle/>
                    <a:p>
                      <a:pPr marL="0" marR="0" algn="ctr">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0.010</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255905" marR="73025" marT="0" marB="0"/>
                </a:tc>
                <a:tc>
                  <a:txBody>
                    <a:bodyPr/>
                    <a:lstStyle/>
                    <a:p>
                      <a:pPr marL="0" marR="0" algn="ctr">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0.002</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292735" marR="73025" marT="0" marB="0" anchor="ctr"/>
                </a:tc>
                <a:tc>
                  <a:txBody>
                    <a:bodyPr/>
                    <a:lstStyle/>
                    <a:p>
                      <a:pPr marL="0" marR="0" algn="ctr">
                        <a:lnSpc>
                          <a:spcPct val="115000"/>
                        </a:lnSpc>
                        <a:spcBef>
                          <a:spcPts val="0"/>
                        </a:spcBef>
                        <a:spcAft>
                          <a:spcPts val="0"/>
                        </a:spcAft>
                      </a:pPr>
                      <a:r>
                        <a:rPr lang="en-US" sz="1600">
                          <a:effectLst/>
                          <a:latin typeface="Arial" panose="020B0604020202020204" pitchFamily="34" charset="0"/>
                          <a:cs typeface="Arial" panose="020B0604020202020204" pitchFamily="34" charset="0"/>
                        </a:rPr>
                        <a:t>No change </a:t>
                      </a:r>
                      <a:endParaRPr lang="en-US"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0.00050</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182880" marR="73025" marT="0" marB="0"/>
                </a:tc>
                <a:extLst>
                  <a:ext uri="{0D108BD9-81ED-4DB2-BD59-A6C34878D82A}">
                    <a16:rowId xmlns:a16="http://schemas.microsoft.com/office/drawing/2014/main" val="3808262505"/>
                  </a:ext>
                </a:extLst>
              </a:tr>
              <a:tr h="339082">
                <a:tc>
                  <a:txBody>
                    <a:bodyPr/>
                    <a:lstStyle/>
                    <a:p>
                      <a:pPr marL="0" marR="0" algn="ctr">
                        <a:lnSpc>
                          <a:spcPct val="115000"/>
                        </a:lnSpc>
                        <a:spcBef>
                          <a:spcPts val="0"/>
                        </a:spcBef>
                        <a:spcAft>
                          <a:spcPts val="0"/>
                        </a:spcAft>
                      </a:pPr>
                      <a:r>
                        <a:rPr lang="en-US" sz="1600">
                          <a:effectLst/>
                          <a:latin typeface="Arial" panose="020B0604020202020204" pitchFamily="34" charset="0"/>
                          <a:cs typeface="Arial" panose="020B0604020202020204" pitchFamily="34" charset="0"/>
                        </a:rPr>
                        <a:t>Beryllium</a:t>
                      </a:r>
                      <a:endParaRPr lang="en-US"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600">
                          <a:effectLst/>
                          <a:latin typeface="Arial" panose="020B0604020202020204" pitchFamily="34" charset="0"/>
                          <a:cs typeface="Arial" panose="020B0604020202020204" pitchFamily="34" charset="0"/>
                        </a:rPr>
                        <a:t>0.001</a:t>
                      </a:r>
                      <a:endParaRPr lang="en-US" sz="1400">
                        <a:effectLst/>
                        <a:latin typeface="Arial" panose="020B0604020202020204" pitchFamily="34" charset="0"/>
                        <a:ea typeface="Times New Roman" panose="02020603050405020304" pitchFamily="18" charset="0"/>
                        <a:cs typeface="Arial" panose="020B0604020202020204" pitchFamily="34" charset="0"/>
                      </a:endParaRPr>
                    </a:p>
                  </a:txBody>
                  <a:tcPr marL="128270" marR="73025" marT="0" marB="0"/>
                </a:tc>
                <a:tc>
                  <a:txBody>
                    <a:bodyPr/>
                    <a:lstStyle/>
                    <a:p>
                      <a:pPr marL="0" marR="0" algn="ctr">
                        <a:lnSpc>
                          <a:spcPct val="115000"/>
                        </a:lnSpc>
                        <a:spcBef>
                          <a:spcPts val="0"/>
                        </a:spcBef>
                        <a:spcAft>
                          <a:spcPts val="0"/>
                        </a:spcAft>
                      </a:pPr>
                      <a:r>
                        <a:rPr lang="en-US" sz="1600">
                          <a:effectLst/>
                          <a:latin typeface="Arial" panose="020B0604020202020204" pitchFamily="34" charset="0"/>
                          <a:cs typeface="Arial" panose="020B0604020202020204" pitchFamily="34" charset="0"/>
                        </a:rPr>
                        <a:t>0.004</a:t>
                      </a:r>
                      <a:endParaRPr lang="en-US" sz="1400">
                        <a:effectLst/>
                        <a:latin typeface="Arial" panose="020B0604020202020204" pitchFamily="34" charset="0"/>
                        <a:ea typeface="Times New Roman" panose="02020603050405020304" pitchFamily="18" charset="0"/>
                        <a:cs typeface="Arial" panose="020B0604020202020204" pitchFamily="34" charset="0"/>
                      </a:endParaRPr>
                    </a:p>
                  </a:txBody>
                  <a:tcPr marL="255905" marR="73025" marT="0" marB="0"/>
                </a:tc>
                <a:tc>
                  <a:txBody>
                    <a:bodyPr/>
                    <a:lstStyle/>
                    <a:p>
                      <a:pPr marL="0" marR="0" algn="ctr">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0.001</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292735" marR="73025" marT="0" marB="0" anchor="ctr"/>
                </a:tc>
                <a:tc>
                  <a:txBody>
                    <a:bodyPr/>
                    <a:lstStyle/>
                    <a:p>
                      <a:pPr marL="0" marR="0" algn="ctr">
                        <a:lnSpc>
                          <a:spcPct val="115000"/>
                        </a:lnSpc>
                        <a:spcBef>
                          <a:spcPts val="0"/>
                        </a:spcBef>
                        <a:spcAft>
                          <a:spcPts val="0"/>
                        </a:spcAft>
                      </a:pPr>
                      <a:r>
                        <a:rPr lang="en-US" sz="1600">
                          <a:effectLst/>
                          <a:latin typeface="Arial" panose="020B0604020202020204" pitchFamily="34" charset="0"/>
                          <a:cs typeface="Arial" panose="020B0604020202020204" pitchFamily="34" charset="0"/>
                        </a:rPr>
                        <a:t>No change</a:t>
                      </a:r>
                      <a:endParaRPr lang="en-US"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0.0005</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182880" marR="73025" marT="0" marB="0"/>
                </a:tc>
                <a:extLst>
                  <a:ext uri="{0D108BD9-81ED-4DB2-BD59-A6C34878D82A}">
                    <a16:rowId xmlns:a16="http://schemas.microsoft.com/office/drawing/2014/main" val="1986274404"/>
                  </a:ext>
                </a:extLst>
              </a:tr>
              <a:tr h="339082">
                <a:tc>
                  <a:txBody>
                    <a:bodyPr/>
                    <a:lstStyle/>
                    <a:p>
                      <a:pPr marL="0" marR="0" algn="ctr">
                        <a:lnSpc>
                          <a:spcPct val="115000"/>
                        </a:lnSpc>
                        <a:spcBef>
                          <a:spcPts val="0"/>
                        </a:spcBef>
                        <a:spcAft>
                          <a:spcPts val="0"/>
                        </a:spcAft>
                      </a:pPr>
                      <a:r>
                        <a:rPr lang="en-US" sz="1600">
                          <a:effectLst/>
                          <a:latin typeface="Arial" panose="020B0604020202020204" pitchFamily="34" charset="0"/>
                          <a:cs typeface="Arial" panose="020B0604020202020204" pitchFamily="34" charset="0"/>
                        </a:rPr>
                        <a:t>Cadmium</a:t>
                      </a:r>
                      <a:endParaRPr lang="en-US"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600">
                          <a:effectLst/>
                          <a:latin typeface="Arial" panose="020B0604020202020204" pitchFamily="34" charset="0"/>
                          <a:cs typeface="Arial" panose="020B0604020202020204" pitchFamily="34" charset="0"/>
                        </a:rPr>
                        <a:t>0.00004</a:t>
                      </a:r>
                      <a:endParaRPr lang="en-US" sz="1400">
                        <a:effectLst/>
                        <a:latin typeface="Arial" panose="020B0604020202020204" pitchFamily="34" charset="0"/>
                        <a:ea typeface="Times New Roman" panose="02020603050405020304" pitchFamily="18" charset="0"/>
                        <a:cs typeface="Arial" panose="020B0604020202020204" pitchFamily="34" charset="0"/>
                      </a:endParaRPr>
                    </a:p>
                  </a:txBody>
                  <a:tcPr marL="128270" marR="73025" marT="0" marB="0"/>
                </a:tc>
                <a:tc>
                  <a:txBody>
                    <a:bodyPr/>
                    <a:lstStyle/>
                    <a:p>
                      <a:pPr marL="0" marR="0" algn="ctr">
                        <a:lnSpc>
                          <a:spcPct val="115000"/>
                        </a:lnSpc>
                        <a:spcBef>
                          <a:spcPts val="0"/>
                        </a:spcBef>
                        <a:spcAft>
                          <a:spcPts val="0"/>
                        </a:spcAft>
                      </a:pPr>
                      <a:r>
                        <a:rPr lang="en-US" sz="1600">
                          <a:effectLst/>
                          <a:latin typeface="Arial" panose="020B0604020202020204" pitchFamily="34" charset="0"/>
                          <a:cs typeface="Arial" panose="020B0604020202020204" pitchFamily="34" charset="0"/>
                        </a:rPr>
                        <a:t>0.005</a:t>
                      </a:r>
                      <a:endParaRPr lang="en-US" sz="1400">
                        <a:effectLst/>
                        <a:latin typeface="Arial" panose="020B0604020202020204" pitchFamily="34" charset="0"/>
                        <a:ea typeface="Times New Roman" panose="02020603050405020304" pitchFamily="18" charset="0"/>
                        <a:cs typeface="Arial" panose="020B0604020202020204" pitchFamily="34" charset="0"/>
                      </a:endParaRPr>
                    </a:p>
                  </a:txBody>
                  <a:tcPr marL="255905" marR="73025" marT="0" marB="0"/>
                </a:tc>
                <a:tc>
                  <a:txBody>
                    <a:bodyPr/>
                    <a:lstStyle/>
                    <a:p>
                      <a:pPr marL="0" marR="0" algn="ctr">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0.001</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292735" marR="73025" marT="0" marB="0" anchor="ctr"/>
                </a:tc>
                <a:tc>
                  <a:txBody>
                    <a:bodyPr/>
                    <a:lstStyle/>
                    <a:p>
                      <a:pPr marL="0" marR="0" algn="ctr">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No change</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0.0005</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182880" marR="73025" marT="0" marB="0"/>
                </a:tc>
                <a:extLst>
                  <a:ext uri="{0D108BD9-81ED-4DB2-BD59-A6C34878D82A}">
                    <a16:rowId xmlns:a16="http://schemas.microsoft.com/office/drawing/2014/main" val="921784926"/>
                  </a:ext>
                </a:extLst>
              </a:tr>
              <a:tr h="339082">
                <a:tc>
                  <a:txBody>
                    <a:bodyPr/>
                    <a:lstStyle/>
                    <a:p>
                      <a:pPr marL="0" marR="0" algn="ctr">
                        <a:lnSpc>
                          <a:spcPct val="115000"/>
                        </a:lnSpc>
                        <a:spcBef>
                          <a:spcPts val="0"/>
                        </a:spcBef>
                        <a:spcAft>
                          <a:spcPts val="0"/>
                        </a:spcAft>
                      </a:pPr>
                      <a:r>
                        <a:rPr lang="en-US" sz="1600">
                          <a:effectLst/>
                          <a:latin typeface="Arial" panose="020B0604020202020204" pitchFamily="34" charset="0"/>
                          <a:cs typeface="Arial" panose="020B0604020202020204" pitchFamily="34" charset="0"/>
                        </a:rPr>
                        <a:t>Iron</a:t>
                      </a:r>
                      <a:endParaRPr lang="en-US"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600">
                          <a:effectLst/>
                          <a:latin typeface="Arial" panose="020B0604020202020204" pitchFamily="34" charset="0"/>
                          <a:cs typeface="Arial" panose="020B0604020202020204" pitchFamily="34" charset="0"/>
                        </a:rPr>
                        <a:t>None</a:t>
                      </a:r>
                      <a:endParaRPr lang="en-US"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US" sz="1600">
                          <a:effectLst/>
                          <a:latin typeface="Arial" panose="020B0604020202020204" pitchFamily="34" charset="0"/>
                          <a:cs typeface="Arial" panose="020B0604020202020204" pitchFamily="34" charset="0"/>
                        </a:rPr>
                        <a:t>0.3</a:t>
                      </a:r>
                      <a:endParaRPr lang="en-US" sz="1400">
                        <a:effectLst/>
                        <a:latin typeface="Arial" panose="020B0604020202020204" pitchFamily="34" charset="0"/>
                        <a:ea typeface="Times New Roman" panose="02020603050405020304" pitchFamily="18" charset="0"/>
                        <a:cs typeface="Arial" panose="020B0604020202020204" pitchFamily="34" charset="0"/>
                      </a:endParaRPr>
                    </a:p>
                  </a:txBody>
                  <a:tcPr marL="255905" marR="73025" marT="0" marB="0"/>
                </a:tc>
                <a:tc>
                  <a:txBody>
                    <a:bodyPr/>
                    <a:lstStyle/>
                    <a:p>
                      <a:pPr marL="0" marR="0" algn="ctr">
                        <a:lnSpc>
                          <a:spcPct val="115000"/>
                        </a:lnSpc>
                        <a:spcBef>
                          <a:spcPts val="0"/>
                        </a:spcBef>
                        <a:spcAft>
                          <a:spcPts val="0"/>
                        </a:spcAft>
                      </a:pPr>
                      <a:r>
                        <a:rPr lang="en-US" sz="1600">
                          <a:effectLst/>
                          <a:latin typeface="Arial" panose="020B0604020202020204" pitchFamily="34" charset="0"/>
                          <a:cs typeface="Arial" panose="020B0604020202020204" pitchFamily="34" charset="0"/>
                        </a:rPr>
                        <a:t>None</a:t>
                      </a:r>
                      <a:endParaRPr lang="en-US"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0.10</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347345" marR="73025" marT="0" marB="0" anchor="ctr"/>
                </a:tc>
                <a:tc>
                  <a:txBody>
                    <a:bodyPr/>
                    <a:lstStyle/>
                    <a:p>
                      <a:pPr marL="0" marR="0" algn="ctr">
                        <a:lnSpc>
                          <a:spcPct val="115000"/>
                        </a:lnSpc>
                        <a:spcBef>
                          <a:spcPts val="0"/>
                        </a:spcBef>
                        <a:spcAft>
                          <a:spcPts val="0"/>
                        </a:spcAft>
                      </a:pPr>
                      <a:r>
                        <a:rPr lang="en-US" sz="1600">
                          <a:effectLst/>
                          <a:latin typeface="Arial" panose="020B0604020202020204" pitchFamily="34" charset="0"/>
                          <a:cs typeface="Arial" panose="020B0604020202020204" pitchFamily="34" charset="0"/>
                        </a:rPr>
                        <a:t>No change</a:t>
                      </a:r>
                      <a:endParaRPr lang="en-US" sz="1400">
                        <a:effectLst/>
                        <a:latin typeface="Arial" panose="020B0604020202020204" pitchFamily="34" charset="0"/>
                        <a:ea typeface="Times New Roman" panose="02020603050405020304" pitchFamily="18" charset="0"/>
                        <a:cs typeface="Arial" panose="020B0604020202020204" pitchFamily="34" charset="0"/>
                      </a:endParaRPr>
                    </a:p>
                  </a:txBody>
                  <a:tcPr marL="36830" marR="36830" marT="0" marB="0"/>
                </a:tc>
                <a:extLst>
                  <a:ext uri="{0D108BD9-81ED-4DB2-BD59-A6C34878D82A}">
                    <a16:rowId xmlns:a16="http://schemas.microsoft.com/office/drawing/2014/main" val="3428872427"/>
                  </a:ext>
                </a:extLst>
              </a:tr>
              <a:tr h="339082">
                <a:tc>
                  <a:txBody>
                    <a:bodyPr/>
                    <a:lstStyle/>
                    <a:p>
                      <a:pPr marL="0" marR="0" algn="ctr">
                        <a:lnSpc>
                          <a:spcPct val="115000"/>
                        </a:lnSpc>
                        <a:spcBef>
                          <a:spcPts val="0"/>
                        </a:spcBef>
                        <a:spcAft>
                          <a:spcPts val="0"/>
                        </a:spcAft>
                      </a:pPr>
                      <a:r>
                        <a:rPr lang="en-US" sz="1600">
                          <a:effectLst/>
                          <a:latin typeface="Arial" panose="020B0604020202020204" pitchFamily="34" charset="0"/>
                          <a:cs typeface="Arial" panose="020B0604020202020204" pitchFamily="34" charset="0"/>
                        </a:rPr>
                        <a:t>Lead</a:t>
                      </a:r>
                      <a:endParaRPr lang="en-US"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600">
                          <a:effectLst/>
                          <a:latin typeface="Arial" panose="020B0604020202020204" pitchFamily="34" charset="0"/>
                          <a:cs typeface="Arial" panose="020B0604020202020204" pitchFamily="34" charset="0"/>
                        </a:rPr>
                        <a:t>0.0002</a:t>
                      </a:r>
                      <a:endParaRPr lang="en-US" sz="1400">
                        <a:effectLst/>
                        <a:latin typeface="Arial" panose="020B0604020202020204" pitchFamily="34" charset="0"/>
                        <a:ea typeface="Times New Roman" panose="02020603050405020304" pitchFamily="18" charset="0"/>
                        <a:cs typeface="Arial" panose="020B0604020202020204" pitchFamily="34" charset="0"/>
                      </a:endParaRPr>
                    </a:p>
                  </a:txBody>
                  <a:tcPr marL="128270" marR="73025" marT="0" marB="0"/>
                </a:tc>
                <a:tc>
                  <a:txBody>
                    <a:bodyPr/>
                    <a:lstStyle/>
                    <a:p>
                      <a:pPr marL="0" marR="0" algn="ctr">
                        <a:lnSpc>
                          <a:spcPct val="115000"/>
                        </a:lnSpc>
                        <a:spcBef>
                          <a:spcPts val="0"/>
                        </a:spcBef>
                        <a:spcAft>
                          <a:spcPts val="0"/>
                        </a:spcAft>
                      </a:pPr>
                      <a:r>
                        <a:rPr lang="en-US" sz="1600">
                          <a:effectLst/>
                          <a:latin typeface="Arial" panose="020B0604020202020204" pitchFamily="34" charset="0"/>
                          <a:cs typeface="Arial" panose="020B0604020202020204" pitchFamily="34" charset="0"/>
                        </a:rPr>
                        <a:t>0.015</a:t>
                      </a:r>
                      <a:endParaRPr lang="en-US" sz="1400">
                        <a:effectLst/>
                        <a:latin typeface="Arial" panose="020B0604020202020204" pitchFamily="34" charset="0"/>
                        <a:ea typeface="Times New Roman" panose="02020603050405020304" pitchFamily="18" charset="0"/>
                        <a:cs typeface="Arial" panose="020B0604020202020204" pitchFamily="34" charset="0"/>
                      </a:endParaRPr>
                    </a:p>
                  </a:txBody>
                  <a:tcPr marL="255905" marR="73025" marT="0" marB="0"/>
                </a:tc>
                <a:tc>
                  <a:txBody>
                    <a:bodyPr/>
                    <a:lstStyle/>
                    <a:p>
                      <a:pPr marL="0" marR="0" algn="ctr">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0.005</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292735" marR="73025" marT="0" marB="0" anchor="ctr"/>
                </a:tc>
                <a:tc>
                  <a:txBody>
                    <a:bodyPr/>
                    <a:lstStyle/>
                    <a:p>
                      <a:pPr marL="0" marR="0" algn="ctr">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0.001</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347345" marR="73025" marT="0" marB="0" anchor="ctr"/>
                </a:tc>
                <a:tc>
                  <a:txBody>
                    <a:bodyPr/>
                    <a:lstStyle/>
                    <a:p>
                      <a:pPr marL="0" marR="0" algn="ctr">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0.0005</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182880" marR="73025" marT="0" marB="0"/>
                </a:tc>
                <a:extLst>
                  <a:ext uri="{0D108BD9-81ED-4DB2-BD59-A6C34878D82A}">
                    <a16:rowId xmlns:a16="http://schemas.microsoft.com/office/drawing/2014/main" val="2008181796"/>
                  </a:ext>
                </a:extLst>
              </a:tr>
              <a:tr h="339082">
                <a:tc>
                  <a:txBody>
                    <a:bodyPr/>
                    <a:lstStyle/>
                    <a:p>
                      <a:pPr marL="0" marR="0" algn="ctr">
                        <a:lnSpc>
                          <a:spcPct val="115000"/>
                        </a:lnSpc>
                        <a:spcBef>
                          <a:spcPts val="0"/>
                        </a:spcBef>
                        <a:spcAft>
                          <a:spcPts val="0"/>
                        </a:spcAft>
                      </a:pPr>
                      <a:r>
                        <a:rPr lang="en-US" sz="1600">
                          <a:effectLst/>
                          <a:latin typeface="Arial" panose="020B0604020202020204" pitchFamily="34" charset="0"/>
                          <a:cs typeface="Arial" panose="020B0604020202020204" pitchFamily="34" charset="0"/>
                        </a:rPr>
                        <a:t>Manganese</a:t>
                      </a:r>
                      <a:endParaRPr lang="en-US"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600">
                          <a:effectLst/>
                          <a:latin typeface="Arial" panose="020B0604020202020204" pitchFamily="34" charset="0"/>
                          <a:cs typeface="Arial" panose="020B0604020202020204" pitchFamily="34" charset="0"/>
                        </a:rPr>
                        <a:t>None</a:t>
                      </a:r>
                      <a:endParaRPr lang="en-US"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US" sz="1600">
                          <a:effectLst/>
                          <a:latin typeface="Arial" panose="020B0604020202020204" pitchFamily="34" charset="0"/>
                          <a:cs typeface="Arial" panose="020B0604020202020204" pitchFamily="34" charset="0"/>
                        </a:rPr>
                        <a:t>0.05</a:t>
                      </a:r>
                      <a:endParaRPr lang="en-US" sz="1400">
                        <a:effectLst/>
                        <a:latin typeface="Arial" panose="020B0604020202020204" pitchFamily="34" charset="0"/>
                        <a:ea typeface="Times New Roman" panose="02020603050405020304" pitchFamily="18" charset="0"/>
                        <a:cs typeface="Arial" panose="020B0604020202020204" pitchFamily="34" charset="0"/>
                      </a:endParaRPr>
                    </a:p>
                  </a:txBody>
                  <a:tcPr marL="255905" marR="73025" marT="0" marB="0"/>
                </a:tc>
                <a:tc>
                  <a:txBody>
                    <a:bodyPr/>
                    <a:lstStyle/>
                    <a:p>
                      <a:pPr marL="0" marR="0" algn="ctr">
                        <a:lnSpc>
                          <a:spcPct val="115000"/>
                        </a:lnSpc>
                        <a:spcBef>
                          <a:spcPts val="0"/>
                        </a:spcBef>
                        <a:spcAft>
                          <a:spcPts val="0"/>
                        </a:spcAft>
                      </a:pPr>
                      <a:r>
                        <a:rPr lang="en-US" sz="1600">
                          <a:effectLst/>
                          <a:latin typeface="Arial" panose="020B0604020202020204" pitchFamily="34" charset="0"/>
                          <a:cs typeface="Arial" panose="020B0604020202020204" pitchFamily="34" charset="0"/>
                        </a:rPr>
                        <a:t>None</a:t>
                      </a:r>
                      <a:endParaRPr lang="en-US"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0.02</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347345" marR="73025" marT="0" marB="0" anchor="ctr"/>
                </a:tc>
                <a:tc>
                  <a:txBody>
                    <a:bodyPr/>
                    <a:lstStyle/>
                    <a:p>
                      <a:pPr marL="0" marR="0" algn="ctr">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0.01</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182880" marR="73025" marT="0" marB="0"/>
                </a:tc>
                <a:extLst>
                  <a:ext uri="{0D108BD9-81ED-4DB2-BD59-A6C34878D82A}">
                    <a16:rowId xmlns:a16="http://schemas.microsoft.com/office/drawing/2014/main" val="2687927819"/>
                  </a:ext>
                </a:extLst>
              </a:tr>
              <a:tr h="339082">
                <a:tc>
                  <a:txBody>
                    <a:bodyPr/>
                    <a:lstStyle/>
                    <a:p>
                      <a:pPr marL="0" marR="0" algn="ctr">
                        <a:lnSpc>
                          <a:spcPct val="115000"/>
                        </a:lnSpc>
                        <a:spcBef>
                          <a:spcPts val="0"/>
                        </a:spcBef>
                        <a:spcAft>
                          <a:spcPts val="0"/>
                        </a:spcAft>
                      </a:pPr>
                      <a:r>
                        <a:rPr lang="en-US" sz="1600">
                          <a:effectLst/>
                          <a:latin typeface="Arial" panose="020B0604020202020204" pitchFamily="34" charset="0"/>
                          <a:cs typeface="Arial" panose="020B0604020202020204" pitchFamily="34" charset="0"/>
                        </a:rPr>
                        <a:t>Mercury</a:t>
                      </a:r>
                      <a:endParaRPr lang="en-US"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600">
                          <a:effectLst/>
                          <a:latin typeface="Arial" panose="020B0604020202020204" pitchFamily="34" charset="0"/>
                          <a:cs typeface="Arial" panose="020B0604020202020204" pitchFamily="34" charset="0"/>
                        </a:rPr>
                        <a:t>0.0012</a:t>
                      </a:r>
                      <a:endParaRPr lang="en-US" sz="1400">
                        <a:effectLst/>
                        <a:latin typeface="Arial" panose="020B0604020202020204" pitchFamily="34" charset="0"/>
                        <a:ea typeface="Times New Roman" panose="02020603050405020304" pitchFamily="18" charset="0"/>
                        <a:cs typeface="Arial" panose="020B0604020202020204" pitchFamily="34" charset="0"/>
                      </a:endParaRPr>
                    </a:p>
                  </a:txBody>
                  <a:tcPr marL="128270" marR="73025" marT="0" marB="0"/>
                </a:tc>
                <a:tc>
                  <a:txBody>
                    <a:bodyPr/>
                    <a:lstStyle/>
                    <a:p>
                      <a:pPr marL="0" marR="0" algn="ctr">
                        <a:lnSpc>
                          <a:spcPct val="115000"/>
                        </a:lnSpc>
                        <a:spcBef>
                          <a:spcPts val="0"/>
                        </a:spcBef>
                        <a:spcAft>
                          <a:spcPts val="0"/>
                        </a:spcAft>
                      </a:pPr>
                      <a:r>
                        <a:rPr lang="en-US" sz="1600">
                          <a:effectLst/>
                          <a:latin typeface="Arial" panose="020B0604020202020204" pitchFamily="34" charset="0"/>
                          <a:cs typeface="Arial" panose="020B0604020202020204" pitchFamily="34" charset="0"/>
                        </a:rPr>
                        <a:t>0.002</a:t>
                      </a:r>
                      <a:endParaRPr lang="en-US" sz="1400">
                        <a:effectLst/>
                        <a:latin typeface="Arial" panose="020B0604020202020204" pitchFamily="34" charset="0"/>
                        <a:ea typeface="Times New Roman" panose="02020603050405020304" pitchFamily="18" charset="0"/>
                        <a:cs typeface="Arial" panose="020B0604020202020204" pitchFamily="34" charset="0"/>
                      </a:endParaRPr>
                    </a:p>
                  </a:txBody>
                  <a:tcPr marL="255905" marR="73025" marT="0" marB="0"/>
                </a:tc>
                <a:tc>
                  <a:txBody>
                    <a:bodyPr/>
                    <a:lstStyle/>
                    <a:p>
                      <a:pPr marL="0" marR="0" algn="ctr">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0.001</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292735" marR="73025" marT="0" marB="0" anchor="ctr"/>
                </a:tc>
                <a:tc>
                  <a:txBody>
                    <a:bodyPr/>
                    <a:lstStyle/>
                    <a:p>
                      <a:pPr marL="0" marR="0" algn="ctr">
                        <a:lnSpc>
                          <a:spcPct val="115000"/>
                        </a:lnSpc>
                        <a:spcBef>
                          <a:spcPts val="0"/>
                        </a:spcBef>
                        <a:spcAft>
                          <a:spcPts val="0"/>
                        </a:spcAft>
                      </a:pPr>
                      <a:r>
                        <a:rPr lang="en-US" sz="1600">
                          <a:effectLst/>
                          <a:latin typeface="Arial" panose="020B0604020202020204" pitchFamily="34" charset="0"/>
                          <a:cs typeface="Arial" panose="020B0604020202020204" pitchFamily="34" charset="0"/>
                        </a:rPr>
                        <a:t>No change</a:t>
                      </a:r>
                      <a:endParaRPr lang="en-US"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0.0002</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182880" marR="73025" marT="0" marB="0"/>
                </a:tc>
                <a:extLst>
                  <a:ext uri="{0D108BD9-81ED-4DB2-BD59-A6C34878D82A}">
                    <a16:rowId xmlns:a16="http://schemas.microsoft.com/office/drawing/2014/main" val="1202857814"/>
                  </a:ext>
                </a:extLst>
              </a:tr>
              <a:tr h="339082">
                <a:tc>
                  <a:txBody>
                    <a:bodyPr/>
                    <a:lstStyle/>
                    <a:p>
                      <a:pPr marL="0" marR="0" algn="ctr">
                        <a:lnSpc>
                          <a:spcPct val="115000"/>
                        </a:lnSpc>
                        <a:spcBef>
                          <a:spcPts val="0"/>
                        </a:spcBef>
                        <a:spcAft>
                          <a:spcPts val="0"/>
                        </a:spcAft>
                      </a:pPr>
                      <a:r>
                        <a:rPr lang="en-US" sz="1600">
                          <a:effectLst/>
                          <a:latin typeface="Arial" panose="020B0604020202020204" pitchFamily="34" charset="0"/>
                          <a:cs typeface="Arial" panose="020B0604020202020204" pitchFamily="34" charset="0"/>
                        </a:rPr>
                        <a:t>Nickel</a:t>
                      </a:r>
                      <a:endParaRPr lang="en-US"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600">
                          <a:effectLst/>
                          <a:latin typeface="Arial" panose="020B0604020202020204" pitchFamily="34" charset="0"/>
                          <a:cs typeface="Arial" panose="020B0604020202020204" pitchFamily="34" charset="0"/>
                        </a:rPr>
                        <a:t>0.012</a:t>
                      </a:r>
                      <a:endParaRPr lang="en-US" sz="1400">
                        <a:effectLst/>
                        <a:latin typeface="Arial" panose="020B0604020202020204" pitchFamily="34" charset="0"/>
                        <a:ea typeface="Times New Roman" panose="02020603050405020304" pitchFamily="18" charset="0"/>
                        <a:cs typeface="Arial" panose="020B0604020202020204" pitchFamily="34" charset="0"/>
                      </a:endParaRPr>
                    </a:p>
                  </a:txBody>
                  <a:tcPr marL="128270" marR="73025" marT="0" marB="0"/>
                </a:tc>
                <a:tc>
                  <a:txBody>
                    <a:bodyPr/>
                    <a:lstStyle/>
                    <a:p>
                      <a:pPr marL="0" marR="0" algn="ctr">
                        <a:lnSpc>
                          <a:spcPct val="115000"/>
                        </a:lnSpc>
                        <a:spcBef>
                          <a:spcPts val="0"/>
                        </a:spcBef>
                        <a:spcAft>
                          <a:spcPts val="0"/>
                        </a:spcAft>
                      </a:pPr>
                      <a:r>
                        <a:rPr lang="en-US" sz="1600">
                          <a:effectLst/>
                          <a:latin typeface="Arial" panose="020B0604020202020204" pitchFamily="34" charset="0"/>
                          <a:cs typeface="Arial" panose="020B0604020202020204" pitchFamily="34" charset="0"/>
                        </a:rPr>
                        <a:t>0.1</a:t>
                      </a:r>
                      <a:endParaRPr lang="en-US" sz="1400">
                        <a:effectLst/>
                        <a:latin typeface="Arial" panose="020B0604020202020204" pitchFamily="34" charset="0"/>
                        <a:ea typeface="Times New Roman" panose="02020603050405020304" pitchFamily="18" charset="0"/>
                        <a:cs typeface="Arial" panose="020B0604020202020204" pitchFamily="34" charset="0"/>
                      </a:endParaRPr>
                    </a:p>
                  </a:txBody>
                  <a:tcPr marL="255905" marR="73025" marT="0" marB="0"/>
                </a:tc>
                <a:tc>
                  <a:txBody>
                    <a:bodyPr/>
                    <a:lstStyle/>
                    <a:p>
                      <a:pPr marL="0" marR="0" algn="ctr">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0.01</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292735" marR="73025" marT="0" marB="0" anchor="ctr"/>
                </a:tc>
                <a:tc>
                  <a:txBody>
                    <a:bodyPr/>
                    <a:lstStyle/>
                    <a:p>
                      <a:pPr marL="0" marR="0" algn="ctr">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0.005</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347345" marR="73025" marT="0" marB="0" anchor="ctr"/>
                </a:tc>
                <a:tc>
                  <a:txBody>
                    <a:bodyPr/>
                    <a:lstStyle/>
                    <a:p>
                      <a:pPr marL="0" marR="0" algn="ctr">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No change</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36830" marR="36830" marT="0" marB="0"/>
                </a:tc>
                <a:extLst>
                  <a:ext uri="{0D108BD9-81ED-4DB2-BD59-A6C34878D82A}">
                    <a16:rowId xmlns:a16="http://schemas.microsoft.com/office/drawing/2014/main" val="628951825"/>
                  </a:ext>
                </a:extLst>
              </a:tr>
              <a:tr h="339082">
                <a:tc>
                  <a:txBody>
                    <a:bodyPr/>
                    <a:lstStyle/>
                    <a:p>
                      <a:pPr marL="0" marR="0" algn="ctr">
                        <a:lnSpc>
                          <a:spcPct val="115000"/>
                        </a:lnSpc>
                        <a:spcBef>
                          <a:spcPts val="0"/>
                        </a:spcBef>
                        <a:spcAft>
                          <a:spcPts val="0"/>
                        </a:spcAft>
                      </a:pPr>
                      <a:r>
                        <a:rPr lang="en-US" sz="1600">
                          <a:effectLst/>
                          <a:latin typeface="Arial" panose="020B0604020202020204" pitchFamily="34" charset="0"/>
                          <a:cs typeface="Arial" panose="020B0604020202020204" pitchFamily="34" charset="0"/>
                        </a:rPr>
                        <a:t>Thallium</a:t>
                      </a:r>
                      <a:endParaRPr lang="en-US"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600">
                          <a:effectLst/>
                          <a:latin typeface="Arial" panose="020B0604020202020204" pitchFamily="34" charset="0"/>
                          <a:cs typeface="Arial" panose="020B0604020202020204" pitchFamily="34" charset="0"/>
                        </a:rPr>
                        <a:t>0.0001</a:t>
                      </a:r>
                      <a:endParaRPr lang="en-US" sz="1400">
                        <a:effectLst/>
                        <a:latin typeface="Arial" panose="020B0604020202020204" pitchFamily="34" charset="0"/>
                        <a:ea typeface="Times New Roman" panose="02020603050405020304" pitchFamily="18" charset="0"/>
                        <a:cs typeface="Arial" panose="020B0604020202020204" pitchFamily="34" charset="0"/>
                      </a:endParaRPr>
                    </a:p>
                  </a:txBody>
                  <a:tcPr marL="128270" marR="73025" marT="0" marB="0"/>
                </a:tc>
                <a:tc>
                  <a:txBody>
                    <a:bodyPr/>
                    <a:lstStyle/>
                    <a:p>
                      <a:pPr marL="0" marR="0" algn="ctr">
                        <a:lnSpc>
                          <a:spcPct val="115000"/>
                        </a:lnSpc>
                        <a:spcBef>
                          <a:spcPts val="0"/>
                        </a:spcBef>
                        <a:spcAft>
                          <a:spcPts val="0"/>
                        </a:spcAft>
                      </a:pPr>
                      <a:r>
                        <a:rPr lang="en-US" sz="1600">
                          <a:effectLst/>
                          <a:latin typeface="Arial" panose="020B0604020202020204" pitchFamily="34" charset="0"/>
                          <a:cs typeface="Arial" panose="020B0604020202020204" pitchFamily="34" charset="0"/>
                        </a:rPr>
                        <a:t>0.002</a:t>
                      </a:r>
                      <a:endParaRPr lang="en-US" sz="1400">
                        <a:effectLst/>
                        <a:latin typeface="Arial" panose="020B0604020202020204" pitchFamily="34" charset="0"/>
                        <a:ea typeface="Times New Roman" panose="02020603050405020304" pitchFamily="18" charset="0"/>
                        <a:cs typeface="Arial" panose="020B0604020202020204" pitchFamily="34" charset="0"/>
                      </a:endParaRPr>
                    </a:p>
                  </a:txBody>
                  <a:tcPr marL="255905" marR="73025" marT="0" marB="0"/>
                </a:tc>
                <a:tc>
                  <a:txBody>
                    <a:bodyPr/>
                    <a:lstStyle/>
                    <a:p>
                      <a:pPr marL="0" marR="0" algn="ctr">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0.001</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292735" marR="73025" marT="0" marB="0" anchor="ctr"/>
                </a:tc>
                <a:tc>
                  <a:txBody>
                    <a:bodyPr/>
                    <a:lstStyle/>
                    <a:p>
                      <a:pPr marL="0" marR="0" algn="ctr">
                        <a:lnSpc>
                          <a:spcPct val="115000"/>
                        </a:lnSpc>
                        <a:spcBef>
                          <a:spcPts val="0"/>
                        </a:spcBef>
                        <a:spcAft>
                          <a:spcPts val="0"/>
                        </a:spcAft>
                      </a:pPr>
                      <a:r>
                        <a:rPr lang="en-US" sz="1600">
                          <a:effectLst/>
                          <a:latin typeface="Arial" panose="020B0604020202020204" pitchFamily="34" charset="0"/>
                          <a:cs typeface="Arial" panose="020B0604020202020204" pitchFamily="34" charset="0"/>
                        </a:rPr>
                        <a:t>No change</a:t>
                      </a:r>
                      <a:endParaRPr lang="en-US"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0.0008</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182880" marR="73025" marT="0" marB="0"/>
                </a:tc>
                <a:extLst>
                  <a:ext uri="{0D108BD9-81ED-4DB2-BD59-A6C34878D82A}">
                    <a16:rowId xmlns:a16="http://schemas.microsoft.com/office/drawing/2014/main" val="2286077795"/>
                  </a:ext>
                </a:extLst>
              </a:tr>
              <a:tr h="339082">
                <a:tc>
                  <a:txBody>
                    <a:bodyPr/>
                    <a:lstStyle/>
                    <a:p>
                      <a:pPr marL="0" marR="0" algn="ctr">
                        <a:lnSpc>
                          <a:spcPct val="115000"/>
                        </a:lnSpc>
                        <a:spcBef>
                          <a:spcPts val="0"/>
                        </a:spcBef>
                        <a:spcAft>
                          <a:spcPts val="0"/>
                        </a:spcAft>
                      </a:pPr>
                      <a:r>
                        <a:rPr lang="en-US" sz="1600">
                          <a:effectLst/>
                          <a:latin typeface="Arial" panose="020B0604020202020204" pitchFamily="34" charset="0"/>
                          <a:cs typeface="Arial" panose="020B0604020202020204" pitchFamily="34" charset="0"/>
                        </a:rPr>
                        <a:t>Zinc</a:t>
                      </a:r>
                      <a:endParaRPr lang="en-US"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None</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lnSpc>
                          <a:spcPct val="115000"/>
                        </a:lnSpc>
                        <a:spcBef>
                          <a:spcPts val="0"/>
                        </a:spcBef>
                        <a:spcAft>
                          <a:spcPts val="0"/>
                        </a:spcAft>
                      </a:pPr>
                      <a:r>
                        <a:rPr lang="en-US" sz="1600">
                          <a:effectLst/>
                          <a:latin typeface="Arial" panose="020B0604020202020204" pitchFamily="34" charset="0"/>
                          <a:cs typeface="Arial" panose="020B0604020202020204" pitchFamily="34" charset="0"/>
                        </a:rPr>
                        <a:t>5.0</a:t>
                      </a:r>
                      <a:endParaRPr lang="en-US" sz="1400">
                        <a:effectLst/>
                        <a:latin typeface="Arial" panose="020B0604020202020204" pitchFamily="34" charset="0"/>
                        <a:ea typeface="Times New Roman" panose="02020603050405020304" pitchFamily="18" charset="0"/>
                        <a:cs typeface="Arial" panose="020B0604020202020204" pitchFamily="34" charset="0"/>
                      </a:endParaRPr>
                    </a:p>
                  </a:txBody>
                  <a:tcPr marL="255905" marR="73025" marT="0" marB="0"/>
                </a:tc>
                <a:tc>
                  <a:txBody>
                    <a:bodyPr/>
                    <a:lstStyle/>
                    <a:p>
                      <a:pPr marL="0" marR="0" algn="ctr">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None</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marL="0" marR="0" algn="ctr">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0.05</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347345" marR="73025" marT="0" marB="0" anchor="ctr"/>
                </a:tc>
                <a:tc>
                  <a:txBody>
                    <a:bodyPr/>
                    <a:lstStyle/>
                    <a:p>
                      <a:pPr marL="0" marR="0" algn="ctr">
                        <a:lnSpc>
                          <a:spcPct val="115000"/>
                        </a:lnSpc>
                        <a:spcBef>
                          <a:spcPts val="0"/>
                        </a:spcBef>
                        <a:spcAft>
                          <a:spcPts val="0"/>
                        </a:spcAft>
                      </a:pPr>
                      <a:r>
                        <a:rPr lang="en-US" sz="1600" dirty="0">
                          <a:effectLst/>
                          <a:latin typeface="Arial" panose="020B0604020202020204" pitchFamily="34" charset="0"/>
                          <a:cs typeface="Arial" panose="020B0604020202020204" pitchFamily="34" charset="0"/>
                        </a:rPr>
                        <a:t>No change</a:t>
                      </a:r>
                      <a:endParaRPr lang="en-US" sz="1400" dirty="0">
                        <a:effectLst/>
                        <a:latin typeface="Arial" panose="020B0604020202020204" pitchFamily="34" charset="0"/>
                        <a:ea typeface="Times New Roman" panose="02020603050405020304" pitchFamily="18" charset="0"/>
                        <a:cs typeface="Arial" panose="020B0604020202020204" pitchFamily="34" charset="0"/>
                      </a:endParaRPr>
                    </a:p>
                  </a:txBody>
                  <a:tcPr marL="36830" marR="36830" marT="0" marB="0"/>
                </a:tc>
                <a:extLst>
                  <a:ext uri="{0D108BD9-81ED-4DB2-BD59-A6C34878D82A}">
                    <a16:rowId xmlns:a16="http://schemas.microsoft.com/office/drawing/2014/main" val="128876338"/>
                  </a:ext>
                </a:extLst>
              </a:tr>
            </a:tbl>
          </a:graphicData>
        </a:graphic>
      </p:graphicFrame>
    </p:spTree>
    <p:extLst>
      <p:ext uri="{BB962C8B-B14F-4D97-AF65-F5344CB8AC3E}">
        <p14:creationId xmlns:p14="http://schemas.microsoft.com/office/powerpoint/2010/main" val="215346733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D1C373B9-551E-4F0A-B6FF-AAB47461DDF1}"/>
              </a:ext>
              <a:ext uri="{C183D7F6-B498-43B3-948B-1728B52AA6E4}">
                <adec:decorative xmlns:adec="http://schemas.microsoft.com/office/drawing/2017/decorative" val="1"/>
              </a:ext>
            </a:extLst>
          </p:cNvPr>
          <p:cNvSpPr>
            <a:spLocks noGrp="1"/>
          </p:cNvSpPr>
          <p:nvPr>
            <p:ph type="body" sz="quarter" idx="10"/>
          </p:nvPr>
        </p:nvSpPr>
        <p:spPr/>
        <p:txBody>
          <a:bodyPr/>
          <a:lstStyle/>
          <a:p>
            <a:r>
              <a:rPr lang="en-US">
                <a:latin typeface="Arial"/>
                <a:cs typeface="Arial"/>
              </a:rPr>
              <a:t>California Water Boards</a:t>
            </a:r>
            <a:endParaRPr lang="en-US"/>
          </a:p>
        </p:txBody>
      </p:sp>
      <p:sp>
        <p:nvSpPr>
          <p:cNvPr id="2" name="Title 1">
            <a:extLst>
              <a:ext uri="{FF2B5EF4-FFF2-40B4-BE49-F238E27FC236}">
                <a16:creationId xmlns:a16="http://schemas.microsoft.com/office/drawing/2014/main" id="{42DECFF9-7B4A-4F58-8204-051DF9D8BCA2}"/>
              </a:ext>
            </a:extLst>
          </p:cNvPr>
          <p:cNvSpPr>
            <a:spLocks noGrp="1"/>
          </p:cNvSpPr>
          <p:nvPr>
            <p:ph type="ctrTitle"/>
          </p:nvPr>
        </p:nvSpPr>
        <p:spPr>
          <a:xfrm>
            <a:off x="401072" y="496403"/>
            <a:ext cx="11677936" cy="968552"/>
          </a:xfrm>
        </p:spPr>
        <p:txBody>
          <a:bodyPr>
            <a:noAutofit/>
          </a:bodyPr>
          <a:lstStyle/>
          <a:p>
            <a:r>
              <a:rPr lang="en-US" sz="5400" b="1" dirty="0">
                <a:latin typeface="Arial"/>
                <a:cs typeface="Arial"/>
              </a:rPr>
              <a:t>Comments</a:t>
            </a:r>
            <a:br>
              <a:rPr lang="en-US" sz="5400" b="1" dirty="0"/>
            </a:br>
            <a:endParaRPr lang="en-US" sz="4000" dirty="0"/>
          </a:p>
        </p:txBody>
      </p:sp>
    </p:spTree>
    <p:extLst>
      <p:ext uri="{BB962C8B-B14F-4D97-AF65-F5344CB8AC3E}">
        <p14:creationId xmlns:p14="http://schemas.microsoft.com/office/powerpoint/2010/main" val="23453126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F7F882-F9F3-4060-8321-AB50C6B40C69}"/>
              </a:ext>
            </a:extLst>
          </p:cNvPr>
          <p:cNvSpPr>
            <a:spLocks noGrp="1"/>
          </p:cNvSpPr>
          <p:nvPr>
            <p:ph type="title"/>
          </p:nvPr>
        </p:nvSpPr>
        <p:spPr>
          <a:xfrm>
            <a:off x="895051" y="42152"/>
            <a:ext cx="10515600" cy="1325563"/>
          </a:xfrm>
        </p:spPr>
        <p:txBody>
          <a:bodyPr/>
          <a:lstStyle/>
          <a:p>
            <a:pPr algn="ctr"/>
            <a:r>
              <a:rPr lang="en-US" dirty="0">
                <a:solidFill>
                  <a:srgbClr val="002060"/>
                </a:solidFill>
                <a:latin typeface="Arial"/>
                <a:cs typeface="Arial"/>
              </a:rPr>
              <a:t>Participation Instructions</a:t>
            </a:r>
            <a:endParaRPr lang="en-US" dirty="0">
              <a:solidFill>
                <a:srgbClr val="002060"/>
              </a:solidFill>
            </a:endParaRPr>
          </a:p>
        </p:txBody>
      </p:sp>
      <p:sp>
        <p:nvSpPr>
          <p:cNvPr id="4" name="Slide Number Placeholder 3">
            <a:extLst>
              <a:ext uri="{FF2B5EF4-FFF2-40B4-BE49-F238E27FC236}">
                <a16:creationId xmlns:a16="http://schemas.microsoft.com/office/drawing/2014/main" id="{F7C63F08-008E-43EA-87DE-5A73B644C1AB}"/>
              </a:ext>
            </a:extLst>
          </p:cNvPr>
          <p:cNvSpPr>
            <a:spLocks noGrp="1"/>
          </p:cNvSpPr>
          <p:nvPr>
            <p:ph type="sldNum" sz="quarter" idx="4"/>
          </p:nvPr>
        </p:nvSpPr>
        <p:spPr/>
        <p:txBody>
          <a:bodyPr/>
          <a:lstStyle/>
          <a:p>
            <a:fld id="{A15CFC30-E45D-4431-B46B-489B270F7815}" type="slidenum">
              <a:rPr lang="en-US" smtClean="0"/>
              <a:pPr/>
              <a:t>34</a:t>
            </a:fld>
            <a:endParaRPr lang="en-US"/>
          </a:p>
        </p:txBody>
      </p:sp>
      <p:sp>
        <p:nvSpPr>
          <p:cNvPr id="6" name="object 4">
            <a:extLst>
              <a:ext uri="{FF2B5EF4-FFF2-40B4-BE49-F238E27FC236}">
                <a16:creationId xmlns:a16="http://schemas.microsoft.com/office/drawing/2014/main" id="{07BE7866-8EE6-4E60-9C00-C1C7D1D214B2}"/>
              </a:ext>
            </a:extLst>
          </p:cNvPr>
          <p:cNvSpPr txBox="1"/>
          <p:nvPr/>
        </p:nvSpPr>
        <p:spPr>
          <a:xfrm>
            <a:off x="0" y="1392033"/>
            <a:ext cx="11902031" cy="825867"/>
          </a:xfrm>
          <a:prstGeom prst="rect">
            <a:avLst/>
          </a:prstGeom>
        </p:spPr>
        <p:txBody>
          <a:bodyPr vert="horz" wrap="square" lIns="0" tIns="12700" rIns="0" bIns="0" rtlCol="0" anchor="t">
            <a:spAutoFit/>
          </a:bodyPr>
          <a:lstStyle/>
          <a:p>
            <a:pPr marL="12700" algn="ctr">
              <a:spcBef>
                <a:spcPts val="100"/>
              </a:spcBef>
              <a:tabLst>
                <a:tab pos="241300" algn="l"/>
              </a:tabLst>
            </a:pPr>
            <a:r>
              <a:rPr lang="en-US" sz="2800" b="1" spc="-10" dirty="0">
                <a:solidFill>
                  <a:srgbClr val="004E7D"/>
                </a:solidFill>
                <a:latin typeface="Arial"/>
                <a:cs typeface="Calibri"/>
              </a:rPr>
              <a:t>Webcast Participants</a:t>
            </a:r>
          </a:p>
          <a:p>
            <a:pPr marL="12700" algn="ctr">
              <a:spcBef>
                <a:spcPts val="100"/>
              </a:spcBef>
              <a:tabLst>
                <a:tab pos="241300" algn="l"/>
              </a:tabLst>
            </a:pPr>
            <a:r>
              <a:rPr lang="en-US" sz="2400" b="1" u="sng" dirty="0">
                <a:latin typeface="Arial" panose="020B0604020202020204" pitchFamily="34" charset="0"/>
                <a:cs typeface="Arial" panose="020B0604020202020204" pitchFamily="34" charset="0"/>
              </a:rPr>
              <a:t>video.calepa.ca.gov </a:t>
            </a:r>
            <a:endParaRPr lang="en-US" sz="3600" b="1" u="sng" spc="-10" dirty="0">
              <a:solidFill>
                <a:srgbClr val="004E7D"/>
              </a:solidFill>
              <a:latin typeface="Arial" panose="020B0604020202020204" pitchFamily="34" charset="0"/>
              <a:cs typeface="Arial" panose="020B0604020202020204" pitchFamily="34" charset="0"/>
            </a:endParaRPr>
          </a:p>
        </p:txBody>
      </p:sp>
      <p:sp>
        <p:nvSpPr>
          <p:cNvPr id="5" name="Rectangle 4">
            <a:extLst>
              <a:ext uri="{FF2B5EF4-FFF2-40B4-BE49-F238E27FC236}">
                <a16:creationId xmlns:a16="http://schemas.microsoft.com/office/drawing/2014/main" id="{C7F37B21-2475-484D-B896-B8133A07EB77}"/>
              </a:ext>
            </a:extLst>
          </p:cNvPr>
          <p:cNvSpPr/>
          <p:nvPr/>
        </p:nvSpPr>
        <p:spPr>
          <a:xfrm>
            <a:off x="683393" y="2394623"/>
            <a:ext cx="11001675" cy="3647152"/>
          </a:xfrm>
          <a:prstGeom prst="rect">
            <a:avLst/>
          </a:prstGeom>
        </p:spPr>
        <p:txBody>
          <a:bodyPr wrap="square">
            <a:spAutoFit/>
          </a:bodyPr>
          <a:lstStyle/>
          <a:p>
            <a:pPr>
              <a:spcBef>
                <a:spcPts val="1800"/>
              </a:spcBef>
            </a:pPr>
            <a:r>
              <a:rPr lang="en-US" sz="2400" dirty="0">
                <a:latin typeface="Arial"/>
                <a:cs typeface="Arial"/>
              </a:rPr>
              <a:t>Registered Participants will be muted until asked to comment </a:t>
            </a:r>
          </a:p>
          <a:p>
            <a:pPr>
              <a:spcBef>
                <a:spcPts val="1800"/>
              </a:spcBef>
            </a:pPr>
            <a:r>
              <a:rPr lang="en-US" sz="2400" dirty="0">
                <a:latin typeface="Arial"/>
                <a:cs typeface="Arial"/>
              </a:rPr>
              <a:t>“Virtual Blue Speaker Card” – Obtain Zoom Password</a:t>
            </a:r>
          </a:p>
          <a:p>
            <a:pPr marL="800100" lvl="1" indent="-342900">
              <a:buFont typeface="Arial" panose="020B0604020202020204" pitchFamily="34" charset="0"/>
              <a:buChar char="•"/>
            </a:pPr>
            <a:r>
              <a:rPr lang="en-US" sz="2400" dirty="0">
                <a:latin typeface="Arial"/>
                <a:cs typeface="Arial"/>
              </a:rPr>
              <a:t>Email </a:t>
            </a:r>
            <a:r>
              <a:rPr lang="en-US" sz="2400" dirty="0">
                <a:latin typeface="Arial"/>
                <a:cs typeface="Arial"/>
                <a:hlinkClick r:id="rId3"/>
              </a:rPr>
              <a:t>DDWRegUnit@Waterboards.ca.gov</a:t>
            </a:r>
            <a:r>
              <a:rPr lang="en-US" sz="2400" dirty="0">
                <a:latin typeface="Arial"/>
                <a:cs typeface="Arial"/>
              </a:rPr>
              <a:t> </a:t>
            </a:r>
          </a:p>
          <a:p>
            <a:pPr marL="800100" lvl="1" indent="-342900">
              <a:buFont typeface="Arial" panose="020B0604020202020204" pitchFamily="34" charset="0"/>
              <a:buChar char="•"/>
            </a:pPr>
            <a:r>
              <a:rPr lang="en-US" sz="2400" dirty="0">
                <a:latin typeface="Arial"/>
                <a:cs typeface="Arial"/>
              </a:rPr>
              <a:t>Subject line, indicate: Metal DLRs Workshop</a:t>
            </a:r>
          </a:p>
          <a:p>
            <a:pPr marL="800100" lvl="1"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Your name</a:t>
            </a:r>
          </a:p>
          <a:p>
            <a:pPr marL="800100" lvl="1"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Who you represent (i.e., self, another person, an organization)</a:t>
            </a:r>
          </a:p>
          <a:p>
            <a:pPr marL="800100" lvl="1"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Whether you intend to participate via videoconference or telephonically</a:t>
            </a:r>
          </a:p>
          <a:p>
            <a:pPr marL="800100" lvl="1" indent="-342900">
              <a:buFont typeface="Arial" panose="020B0604020202020204" pitchFamily="34" charset="0"/>
              <a:buChar char="•"/>
            </a:pPr>
            <a:r>
              <a:rPr lang="en-US" sz="2400" dirty="0">
                <a:latin typeface="Arial" panose="020B0604020202020204" pitchFamily="34" charset="0"/>
                <a:cs typeface="Arial" panose="020B0604020202020204" pitchFamily="34" charset="0"/>
              </a:rPr>
              <a:t>If calling in, please provide the last three digits of the phone number you will be calling from</a:t>
            </a:r>
          </a:p>
        </p:txBody>
      </p:sp>
    </p:spTree>
    <p:extLst>
      <p:ext uri="{BB962C8B-B14F-4D97-AF65-F5344CB8AC3E}">
        <p14:creationId xmlns:p14="http://schemas.microsoft.com/office/powerpoint/2010/main" val="36596075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B2522-7864-474A-B9A2-E3131B9EFC2E}"/>
              </a:ext>
            </a:extLst>
          </p:cNvPr>
          <p:cNvSpPr>
            <a:spLocks noGrp="1"/>
          </p:cNvSpPr>
          <p:nvPr>
            <p:ph type="title"/>
          </p:nvPr>
        </p:nvSpPr>
        <p:spPr>
          <a:xfrm>
            <a:off x="838200" y="491490"/>
            <a:ext cx="10515600" cy="1325563"/>
          </a:xfrm>
        </p:spPr>
        <p:txBody>
          <a:bodyPr/>
          <a:lstStyle/>
          <a:p>
            <a:pPr algn="ctr"/>
            <a:r>
              <a:rPr lang="en-US" b="1" dirty="0">
                <a:solidFill>
                  <a:srgbClr val="004E7D"/>
                </a:solidFill>
                <a:latin typeface="Arial"/>
                <a:cs typeface="Arial"/>
              </a:rPr>
              <a:t>Comments on the Proposal</a:t>
            </a:r>
          </a:p>
        </p:txBody>
      </p:sp>
      <p:sp>
        <p:nvSpPr>
          <p:cNvPr id="3" name="Text Placeholder 2">
            <a:extLst>
              <a:ext uri="{FF2B5EF4-FFF2-40B4-BE49-F238E27FC236}">
                <a16:creationId xmlns:a16="http://schemas.microsoft.com/office/drawing/2014/main" id="{A956804D-9314-4F35-B912-D651B79B4DB1}"/>
              </a:ext>
            </a:extLst>
          </p:cNvPr>
          <p:cNvSpPr>
            <a:spLocks noGrp="1"/>
          </p:cNvSpPr>
          <p:nvPr>
            <p:ph type="body" sz="quarter" idx="11"/>
          </p:nvPr>
        </p:nvSpPr>
        <p:spPr>
          <a:xfrm>
            <a:off x="887730" y="2138011"/>
            <a:ext cx="10515600" cy="2708309"/>
          </a:xfrm>
        </p:spPr>
        <p:txBody>
          <a:bodyPr vert="horz" lIns="91440" tIns="45720" rIns="91440" bIns="45720" rtlCol="0" anchor="t">
            <a:normAutofit/>
          </a:bodyPr>
          <a:lstStyle/>
          <a:p>
            <a:r>
              <a:rPr lang="en-US" dirty="0">
                <a:latin typeface="Arial"/>
                <a:cs typeface="Arial"/>
              </a:rPr>
              <a:t>Comments should be related to the regulatory proposal outlined in this presentation</a:t>
            </a:r>
          </a:p>
          <a:p>
            <a:pPr>
              <a:spcBef>
                <a:spcPts val="600"/>
              </a:spcBef>
              <a:spcAft>
                <a:spcPts val="600"/>
              </a:spcAft>
            </a:pPr>
            <a:r>
              <a:rPr lang="en-US" dirty="0">
                <a:latin typeface="Arial"/>
                <a:cs typeface="Arial"/>
              </a:rPr>
              <a:t>In addition, feedback on ways to improve laboratory survey and participation is welcomed. </a:t>
            </a:r>
            <a:endParaRPr lang="en-US" dirty="0"/>
          </a:p>
          <a:p>
            <a:pPr marL="0" indent="0" algn="ctr">
              <a:spcBef>
                <a:spcPts val="2400"/>
              </a:spcBef>
              <a:buNone/>
            </a:pPr>
            <a:r>
              <a:rPr lang="en-US" sz="3600" b="1" i="1" dirty="0">
                <a:solidFill>
                  <a:srgbClr val="002060"/>
                </a:solidFill>
                <a:latin typeface="Arial"/>
                <a:cs typeface="Arial"/>
              </a:rPr>
              <a:t>All comments may be made public </a:t>
            </a:r>
            <a:r>
              <a:rPr lang="en-US" sz="3600" i="1" dirty="0">
                <a:solidFill>
                  <a:srgbClr val="002060"/>
                </a:solidFill>
                <a:latin typeface="Arial"/>
                <a:cs typeface="Arial"/>
              </a:rPr>
              <a:t> </a:t>
            </a:r>
            <a:endParaRPr lang="en-US" sz="3600" i="1" dirty="0">
              <a:solidFill>
                <a:srgbClr val="002060"/>
              </a:solidFill>
            </a:endParaRPr>
          </a:p>
        </p:txBody>
      </p:sp>
      <p:sp>
        <p:nvSpPr>
          <p:cNvPr id="4" name="Slide Number Placeholder 3">
            <a:extLst>
              <a:ext uri="{FF2B5EF4-FFF2-40B4-BE49-F238E27FC236}">
                <a16:creationId xmlns:a16="http://schemas.microsoft.com/office/drawing/2014/main" id="{9631AB3D-13A2-4035-B9E6-305C8BFB05D6}"/>
              </a:ext>
            </a:extLst>
          </p:cNvPr>
          <p:cNvSpPr>
            <a:spLocks noGrp="1"/>
          </p:cNvSpPr>
          <p:nvPr>
            <p:ph type="sldNum" sz="quarter" idx="4"/>
          </p:nvPr>
        </p:nvSpPr>
        <p:spPr/>
        <p:txBody>
          <a:bodyPr/>
          <a:lstStyle/>
          <a:p>
            <a:fld id="{A15CFC30-E45D-4431-B46B-489B270F7815}" type="slidenum">
              <a:rPr lang="en-US" smtClean="0"/>
              <a:pPr/>
              <a:t>35</a:t>
            </a:fld>
            <a:endParaRPr lang="en-US"/>
          </a:p>
        </p:txBody>
      </p:sp>
    </p:spTree>
    <p:extLst>
      <p:ext uri="{BB962C8B-B14F-4D97-AF65-F5344CB8AC3E}">
        <p14:creationId xmlns:p14="http://schemas.microsoft.com/office/powerpoint/2010/main" val="398787889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0C93A-4AC5-4C7D-B8BA-1D51E25E19AA}"/>
              </a:ext>
            </a:extLst>
          </p:cNvPr>
          <p:cNvSpPr>
            <a:spLocks noGrp="1"/>
          </p:cNvSpPr>
          <p:nvPr>
            <p:ph type="title"/>
          </p:nvPr>
        </p:nvSpPr>
        <p:spPr>
          <a:xfrm>
            <a:off x="765048" y="527014"/>
            <a:ext cx="10515600" cy="1325563"/>
          </a:xfrm>
        </p:spPr>
        <p:txBody>
          <a:bodyPr/>
          <a:lstStyle/>
          <a:p>
            <a:pPr algn="ctr"/>
            <a:r>
              <a:rPr lang="en-US" b="1" dirty="0">
                <a:solidFill>
                  <a:srgbClr val="004E7D"/>
                </a:solidFill>
                <a:latin typeface="Arial"/>
                <a:cs typeface="Arial"/>
              </a:rPr>
              <a:t>Submitting Written Comments</a:t>
            </a:r>
          </a:p>
        </p:txBody>
      </p:sp>
      <p:sp>
        <p:nvSpPr>
          <p:cNvPr id="3" name="Text Placeholder 2">
            <a:extLst>
              <a:ext uri="{FF2B5EF4-FFF2-40B4-BE49-F238E27FC236}">
                <a16:creationId xmlns:a16="http://schemas.microsoft.com/office/drawing/2014/main" id="{11DDEE67-4002-453C-BE17-829EF5CAFD28}"/>
              </a:ext>
            </a:extLst>
          </p:cNvPr>
          <p:cNvSpPr>
            <a:spLocks noGrp="1"/>
          </p:cNvSpPr>
          <p:nvPr>
            <p:ph type="body" sz="quarter" idx="11"/>
          </p:nvPr>
        </p:nvSpPr>
        <p:spPr>
          <a:xfrm>
            <a:off x="579991" y="2189920"/>
            <a:ext cx="10700657" cy="3118239"/>
          </a:xfrm>
        </p:spPr>
        <p:txBody>
          <a:bodyPr vert="horz" lIns="91440" tIns="45720" rIns="91440" bIns="45720" rtlCol="0" anchor="t">
            <a:normAutofit/>
          </a:bodyPr>
          <a:lstStyle/>
          <a:p>
            <a:pPr marL="0" indent="0" algn="ctr">
              <a:buNone/>
            </a:pPr>
            <a:r>
              <a:rPr lang="en-US" dirty="0">
                <a:latin typeface="Arial"/>
                <a:cs typeface="Arial"/>
              </a:rPr>
              <a:t>Public Comments deadline </a:t>
            </a:r>
            <a:r>
              <a:rPr lang="en-US" b="1" dirty="0">
                <a:latin typeface="Arial"/>
                <a:cs typeface="Arial"/>
              </a:rPr>
              <a:t>November 18, 2022, noon.</a:t>
            </a:r>
          </a:p>
          <a:p>
            <a:pPr marL="457200" lvl="1" indent="0" algn="ctr">
              <a:spcBef>
                <a:spcPts val="1800"/>
              </a:spcBef>
              <a:buNone/>
            </a:pPr>
            <a:r>
              <a:rPr lang="en-US" sz="2800" b="1" dirty="0">
                <a:latin typeface="Arial"/>
                <a:cs typeface="Arial"/>
              </a:rPr>
              <a:t>Written comments can be sent via email to:</a:t>
            </a:r>
          </a:p>
          <a:p>
            <a:pPr marL="457200" lvl="1" indent="0" algn="ctr">
              <a:buNone/>
            </a:pPr>
            <a:r>
              <a:rPr lang="en-US" sz="2800" dirty="0">
                <a:latin typeface="Arial"/>
                <a:ea typeface="Source Sans Pro"/>
                <a:cs typeface="Arial"/>
                <a:hlinkClick r:id="rId3"/>
              </a:rPr>
              <a:t>commentletters@waterboards.ca.gov</a:t>
            </a:r>
            <a:r>
              <a:rPr lang="en-US" sz="2800" dirty="0">
                <a:latin typeface="Arial"/>
                <a:ea typeface="Source Sans Pro"/>
                <a:cs typeface="Arial"/>
              </a:rPr>
              <a:t> </a:t>
            </a:r>
            <a:endParaRPr lang="en-US" sz="2800" dirty="0"/>
          </a:p>
          <a:p>
            <a:pPr marL="457200" lvl="1" indent="0" algn="ctr">
              <a:buNone/>
            </a:pPr>
            <a:r>
              <a:rPr lang="en-US" sz="2800" dirty="0">
                <a:latin typeface="Arial"/>
                <a:cs typeface="Arial"/>
              </a:rPr>
              <a:t>Subject line: “Comment Letter – Metal DLRs Workshop"</a:t>
            </a:r>
          </a:p>
          <a:p>
            <a:pPr marL="457200" lvl="1" indent="0" algn="ctr">
              <a:lnSpc>
                <a:spcPct val="100000"/>
              </a:lnSpc>
              <a:spcBef>
                <a:spcPts val="0"/>
              </a:spcBef>
              <a:buNone/>
            </a:pPr>
            <a:endParaRPr lang="en-US" b="1" dirty="0">
              <a:solidFill>
                <a:srgbClr val="000000"/>
              </a:solidFill>
              <a:highlight>
                <a:srgbClr val="FFFF00"/>
              </a:highlight>
              <a:latin typeface="Arial"/>
              <a:cs typeface="Arial"/>
            </a:endParaRPr>
          </a:p>
          <a:p>
            <a:pPr marL="457200" lvl="1" indent="0" algn="ctr">
              <a:buNone/>
            </a:pPr>
            <a:r>
              <a:rPr lang="en-US" sz="2800" b="1" i="1" dirty="0">
                <a:solidFill>
                  <a:srgbClr val="002060"/>
                </a:solidFill>
                <a:latin typeface="Arial"/>
                <a:cs typeface="Arial"/>
              </a:rPr>
              <a:t>All comments may be made public</a:t>
            </a:r>
          </a:p>
        </p:txBody>
      </p:sp>
      <p:sp>
        <p:nvSpPr>
          <p:cNvPr id="4" name="Slide Number Placeholder 3">
            <a:extLst>
              <a:ext uri="{FF2B5EF4-FFF2-40B4-BE49-F238E27FC236}">
                <a16:creationId xmlns:a16="http://schemas.microsoft.com/office/drawing/2014/main" id="{79E88BCE-9798-40E7-A47F-1BF2D98493A9}"/>
              </a:ext>
            </a:extLst>
          </p:cNvPr>
          <p:cNvSpPr>
            <a:spLocks noGrp="1"/>
          </p:cNvSpPr>
          <p:nvPr>
            <p:ph type="sldNum" sz="quarter" idx="4"/>
          </p:nvPr>
        </p:nvSpPr>
        <p:spPr/>
        <p:txBody>
          <a:bodyPr/>
          <a:lstStyle/>
          <a:p>
            <a:fld id="{A15CFC30-E45D-4431-B46B-489B270F7815}" type="slidenum">
              <a:rPr lang="en-US" smtClean="0"/>
              <a:pPr/>
              <a:t>36</a:t>
            </a:fld>
            <a:endParaRPr lang="en-US"/>
          </a:p>
        </p:txBody>
      </p:sp>
    </p:spTree>
    <p:extLst>
      <p:ext uri="{BB962C8B-B14F-4D97-AF65-F5344CB8AC3E}">
        <p14:creationId xmlns:p14="http://schemas.microsoft.com/office/powerpoint/2010/main" val="9099987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16558F-EF6B-4D4F-B56E-A333635D28BF}"/>
              </a:ext>
            </a:extLst>
          </p:cNvPr>
          <p:cNvSpPr>
            <a:spLocks noGrp="1"/>
          </p:cNvSpPr>
          <p:nvPr>
            <p:ph type="title"/>
          </p:nvPr>
        </p:nvSpPr>
        <p:spPr/>
        <p:txBody>
          <a:bodyPr/>
          <a:lstStyle/>
          <a:p>
            <a:pPr algn="ctr"/>
            <a:r>
              <a:rPr lang="en-US" b="1">
                <a:solidFill>
                  <a:srgbClr val="004E7D"/>
                </a:solidFill>
                <a:latin typeface="Arial"/>
                <a:cs typeface="Arial"/>
              </a:rPr>
              <a:t>Thank You</a:t>
            </a:r>
          </a:p>
        </p:txBody>
      </p:sp>
      <p:sp>
        <p:nvSpPr>
          <p:cNvPr id="3" name="Text Placeholder 2">
            <a:extLst>
              <a:ext uri="{FF2B5EF4-FFF2-40B4-BE49-F238E27FC236}">
                <a16:creationId xmlns:a16="http://schemas.microsoft.com/office/drawing/2014/main" id="{86A24689-31EC-4251-99DA-D434C8308B77}"/>
              </a:ext>
            </a:extLst>
          </p:cNvPr>
          <p:cNvSpPr>
            <a:spLocks noGrp="1"/>
          </p:cNvSpPr>
          <p:nvPr>
            <p:ph type="body" sz="quarter" idx="11"/>
          </p:nvPr>
        </p:nvSpPr>
        <p:spPr>
          <a:xfrm>
            <a:off x="751936" y="2058838"/>
            <a:ext cx="10515600" cy="4142357"/>
          </a:xfrm>
        </p:spPr>
        <p:txBody>
          <a:bodyPr vert="horz" lIns="91440" tIns="45720" rIns="91440" bIns="45720" rtlCol="0" anchor="t">
            <a:normAutofit/>
          </a:bodyPr>
          <a:lstStyle/>
          <a:p>
            <a:pPr marL="0" indent="0" algn="ctr">
              <a:buNone/>
            </a:pPr>
            <a:r>
              <a:rPr lang="en-US" sz="2400" b="1" dirty="0">
                <a:latin typeface="Arial"/>
                <a:ea typeface="Source Sans Pro"/>
                <a:cs typeface="Arial"/>
              </a:rPr>
              <a:t>Public Comments before November 18, 2022, noon.</a:t>
            </a:r>
            <a:endParaRPr lang="en-US" sz="2400" dirty="0">
              <a:ea typeface="Source Sans Pro"/>
              <a:cs typeface="Arial"/>
            </a:endParaRPr>
          </a:p>
          <a:p>
            <a:pPr marL="0" indent="0" algn="ctr">
              <a:buNone/>
            </a:pPr>
            <a:endParaRPr lang="en-US" sz="2400" dirty="0">
              <a:latin typeface="Arial"/>
              <a:ea typeface="Source Sans Pro"/>
              <a:cs typeface="Arial"/>
            </a:endParaRPr>
          </a:p>
          <a:p>
            <a:pPr marL="457200" lvl="1" indent="0" algn="ctr">
              <a:lnSpc>
                <a:spcPct val="100000"/>
              </a:lnSpc>
              <a:spcBef>
                <a:spcPts val="0"/>
              </a:spcBef>
              <a:buNone/>
            </a:pPr>
            <a:r>
              <a:rPr lang="en-US" b="1" dirty="0">
                <a:latin typeface="Arial"/>
                <a:cs typeface="Arial"/>
              </a:rPr>
              <a:t>Drinking Water Rulemaking Questions</a:t>
            </a:r>
            <a:endParaRPr lang="en-US" b="1" dirty="0"/>
          </a:p>
          <a:p>
            <a:pPr marL="457200" lvl="1" indent="0" algn="ctr">
              <a:lnSpc>
                <a:spcPct val="100000"/>
              </a:lnSpc>
              <a:spcBef>
                <a:spcPts val="0"/>
              </a:spcBef>
              <a:buNone/>
            </a:pPr>
            <a:r>
              <a:rPr lang="en-US" dirty="0">
                <a:latin typeface="Arial"/>
                <a:cs typeface="Arial"/>
                <a:hlinkClick r:id="rId3"/>
              </a:rPr>
              <a:t>melissa.hall@waterboards.ca.gov</a:t>
            </a:r>
            <a:r>
              <a:rPr lang="en-US" dirty="0">
                <a:latin typeface="Arial"/>
                <a:cs typeface="Arial"/>
              </a:rPr>
              <a:t> </a:t>
            </a:r>
            <a:endParaRPr lang="en-US" dirty="0">
              <a:ea typeface="Source Sans Pro"/>
              <a:cs typeface="Arial"/>
            </a:endParaRPr>
          </a:p>
          <a:p>
            <a:pPr marL="0" indent="0" algn="ctr">
              <a:buNone/>
            </a:pPr>
            <a:endParaRPr lang="en-US" sz="2400" u="sng" dirty="0">
              <a:solidFill>
                <a:srgbClr val="1E4B65"/>
              </a:solidFill>
              <a:latin typeface="Source Sans Pro" panose="020B0503030403020204" pitchFamily="34" charset="0"/>
              <a:ea typeface="Source Sans Pro" panose="020B0503030403020204" pitchFamily="34" charset="0"/>
            </a:endParaRPr>
          </a:p>
          <a:p>
            <a:pPr algn="ctr">
              <a:buNone/>
            </a:pPr>
            <a:r>
              <a:rPr lang="en-US" sz="2400" b="1" dirty="0">
                <a:latin typeface="Arial"/>
                <a:cs typeface="Arial"/>
              </a:rPr>
              <a:t>Email List – </a:t>
            </a:r>
            <a:r>
              <a:rPr lang="en-US" sz="2400" b="1" i="1" dirty="0">
                <a:latin typeface="Arial"/>
                <a:cs typeface="Arial"/>
              </a:rPr>
              <a:t>Drinking Water Program Announcements:</a:t>
            </a:r>
            <a:endParaRPr lang="en-US" sz="2400" dirty="0">
              <a:latin typeface="Arial"/>
              <a:cs typeface="Arial"/>
            </a:endParaRPr>
          </a:p>
          <a:p>
            <a:pPr algn="ctr">
              <a:buNone/>
            </a:pPr>
            <a:r>
              <a:rPr lang="en-US" sz="2400" dirty="0">
                <a:latin typeface="Arial"/>
                <a:cs typeface="Arial"/>
              </a:rPr>
              <a:t>bit.ly/</a:t>
            </a:r>
            <a:r>
              <a:rPr lang="en-US" sz="2400" dirty="0" err="1">
                <a:latin typeface="Arial"/>
                <a:cs typeface="Arial"/>
              </a:rPr>
              <a:t>SWRCB_Email_SignUp</a:t>
            </a:r>
            <a:endParaRPr lang="en-US" sz="2400" dirty="0">
              <a:latin typeface="Arial"/>
              <a:cs typeface="Arial"/>
            </a:endParaRPr>
          </a:p>
          <a:p>
            <a:pPr marL="0" indent="0" algn="ctr">
              <a:buNone/>
            </a:pPr>
            <a:endParaRPr lang="en-US" sz="3600" dirty="0"/>
          </a:p>
        </p:txBody>
      </p:sp>
      <p:sp>
        <p:nvSpPr>
          <p:cNvPr id="4" name="Slide Number Placeholder 3">
            <a:extLst>
              <a:ext uri="{FF2B5EF4-FFF2-40B4-BE49-F238E27FC236}">
                <a16:creationId xmlns:a16="http://schemas.microsoft.com/office/drawing/2014/main" id="{67862129-BEC5-4B7D-9E18-BACB4BC9E070}"/>
              </a:ext>
            </a:extLst>
          </p:cNvPr>
          <p:cNvSpPr>
            <a:spLocks noGrp="1"/>
          </p:cNvSpPr>
          <p:nvPr>
            <p:ph type="sldNum" sz="quarter" idx="4"/>
          </p:nvPr>
        </p:nvSpPr>
        <p:spPr/>
        <p:txBody>
          <a:bodyPr/>
          <a:lstStyle/>
          <a:p>
            <a:fld id="{A15CFC30-E45D-4431-B46B-489B270F7815}" type="slidenum">
              <a:rPr lang="en-US" dirty="0" smtClean="0"/>
              <a:pPr/>
              <a:t>37</a:t>
            </a:fld>
            <a:endParaRPr lang="en-US"/>
          </a:p>
        </p:txBody>
      </p:sp>
    </p:spTree>
    <p:extLst>
      <p:ext uri="{BB962C8B-B14F-4D97-AF65-F5344CB8AC3E}">
        <p14:creationId xmlns:p14="http://schemas.microsoft.com/office/powerpoint/2010/main" val="25867700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C7770-4697-4B65-830A-25B51161F7AE}"/>
              </a:ext>
            </a:extLst>
          </p:cNvPr>
          <p:cNvSpPr>
            <a:spLocks noGrp="1"/>
          </p:cNvSpPr>
          <p:nvPr>
            <p:ph type="title"/>
          </p:nvPr>
        </p:nvSpPr>
        <p:spPr/>
        <p:txBody>
          <a:bodyPr/>
          <a:lstStyle/>
          <a:p>
            <a:pPr algn="ctr"/>
            <a:r>
              <a:rPr lang="en-US" b="1" dirty="0">
                <a:solidFill>
                  <a:srgbClr val="004E7D"/>
                </a:solidFill>
                <a:latin typeface="Arial"/>
                <a:cs typeface="Arial"/>
              </a:rPr>
              <a:t>Meeting Logistics</a:t>
            </a:r>
          </a:p>
        </p:txBody>
      </p:sp>
      <p:sp>
        <p:nvSpPr>
          <p:cNvPr id="3" name="Text Placeholder 2">
            <a:extLst>
              <a:ext uri="{FF2B5EF4-FFF2-40B4-BE49-F238E27FC236}">
                <a16:creationId xmlns:a16="http://schemas.microsoft.com/office/drawing/2014/main" id="{5A2CDF1A-049B-4F31-91B4-040E99948DF7}"/>
              </a:ext>
            </a:extLst>
          </p:cNvPr>
          <p:cNvSpPr>
            <a:spLocks noGrp="1"/>
          </p:cNvSpPr>
          <p:nvPr>
            <p:ph type="body" sz="quarter" idx="11"/>
          </p:nvPr>
        </p:nvSpPr>
        <p:spPr>
          <a:xfrm>
            <a:off x="838200" y="1690689"/>
            <a:ext cx="10515600" cy="4341712"/>
          </a:xfrm>
        </p:spPr>
        <p:txBody>
          <a:bodyPr vert="horz" lIns="91440" tIns="45720" rIns="91440" bIns="45720" rtlCol="0" anchor="t">
            <a:normAutofit/>
          </a:bodyPr>
          <a:lstStyle/>
          <a:p>
            <a:pPr>
              <a:spcBef>
                <a:spcPts val="1800"/>
              </a:spcBef>
            </a:pPr>
            <a:r>
              <a:rPr lang="en-US" sz="2400" dirty="0">
                <a:latin typeface="Arial"/>
                <a:cs typeface="Arial"/>
              </a:rPr>
              <a:t>Meeting is being recorded </a:t>
            </a:r>
            <a:endParaRPr lang="en-US" sz="2400" dirty="0"/>
          </a:p>
          <a:p>
            <a:pPr>
              <a:spcBef>
                <a:spcPts val="1800"/>
              </a:spcBef>
            </a:pPr>
            <a:r>
              <a:rPr lang="en-US" sz="2400" dirty="0">
                <a:latin typeface="Arial"/>
                <a:cs typeface="Arial"/>
              </a:rPr>
              <a:t>Registered Participants will be muted until asked to comment </a:t>
            </a:r>
          </a:p>
          <a:p>
            <a:pPr>
              <a:spcBef>
                <a:spcPts val="1800"/>
              </a:spcBef>
            </a:pPr>
            <a:r>
              <a:rPr lang="en-US" sz="2400" dirty="0">
                <a:latin typeface="Arial"/>
                <a:cs typeface="Arial"/>
              </a:rPr>
              <a:t>“Virtual Blue Speaker Card” – Obtain Zoom Password</a:t>
            </a:r>
          </a:p>
          <a:p>
            <a:pPr lvl="1">
              <a:spcBef>
                <a:spcPts val="1800"/>
              </a:spcBef>
            </a:pPr>
            <a:r>
              <a:rPr lang="en-US" sz="2000" dirty="0">
                <a:latin typeface="Arial"/>
                <a:cs typeface="Arial"/>
              </a:rPr>
              <a:t>Email </a:t>
            </a:r>
            <a:r>
              <a:rPr lang="en-US" sz="2000" dirty="0">
                <a:latin typeface="Arial"/>
                <a:cs typeface="Arial"/>
                <a:hlinkClick r:id="rId3"/>
              </a:rPr>
              <a:t>DDWRegUnit@Waterboards.ca.gov</a:t>
            </a:r>
            <a:r>
              <a:rPr lang="en-US" sz="2000" dirty="0">
                <a:latin typeface="Arial"/>
                <a:cs typeface="Arial"/>
              </a:rPr>
              <a:t> </a:t>
            </a:r>
          </a:p>
          <a:p>
            <a:pPr lvl="1">
              <a:spcBef>
                <a:spcPts val="1800"/>
              </a:spcBef>
            </a:pPr>
            <a:r>
              <a:rPr lang="en-US" sz="2000" dirty="0">
                <a:latin typeface="Arial"/>
                <a:cs typeface="Arial"/>
              </a:rPr>
              <a:t>Subject line, indicate: Metal DLRs Workshop</a:t>
            </a:r>
          </a:p>
          <a:p>
            <a:pPr lvl="1"/>
            <a:r>
              <a:rPr lang="en-US" sz="2000" dirty="0"/>
              <a:t>Your name</a:t>
            </a:r>
          </a:p>
          <a:p>
            <a:pPr lvl="1"/>
            <a:r>
              <a:rPr lang="en-US" sz="2000" dirty="0"/>
              <a:t>Who you represent (i.e., self, another person, an organization)</a:t>
            </a:r>
          </a:p>
          <a:p>
            <a:pPr lvl="1"/>
            <a:r>
              <a:rPr lang="en-US" sz="2000" dirty="0"/>
              <a:t>Whether you intend to participate via videoconference or telephonically</a:t>
            </a:r>
          </a:p>
          <a:p>
            <a:pPr lvl="1"/>
            <a:r>
              <a:rPr lang="en-US" sz="2000" dirty="0"/>
              <a:t>If calling in, please provide the last three digits of the phone number you will be calling from</a:t>
            </a:r>
            <a:endParaRPr lang="en-US" dirty="0"/>
          </a:p>
          <a:p>
            <a:endParaRPr lang="en-US" dirty="0"/>
          </a:p>
          <a:p>
            <a:endParaRPr lang="en-US" dirty="0"/>
          </a:p>
          <a:p>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E72262EA-F088-4C22-AB65-4BB18EEAF0AB}"/>
              </a:ext>
            </a:extLst>
          </p:cNvPr>
          <p:cNvSpPr>
            <a:spLocks noGrp="1"/>
          </p:cNvSpPr>
          <p:nvPr>
            <p:ph type="sldNum" sz="quarter" idx="4"/>
          </p:nvPr>
        </p:nvSpPr>
        <p:spPr/>
        <p:txBody>
          <a:bodyPr/>
          <a:lstStyle/>
          <a:p>
            <a:fld id="{A15CFC30-E45D-4431-B46B-489B270F7815}" type="slidenum">
              <a:rPr lang="en-US" smtClean="0"/>
              <a:pPr/>
              <a:t>4</a:t>
            </a:fld>
            <a:endParaRPr lang="en-US"/>
          </a:p>
        </p:txBody>
      </p:sp>
      <p:sp>
        <p:nvSpPr>
          <p:cNvPr id="5" name="TextBox 4" descr="California Water Boards">
            <a:extLst>
              <a:ext uri="{FF2B5EF4-FFF2-40B4-BE49-F238E27FC236}">
                <a16:creationId xmlns:a16="http://schemas.microsoft.com/office/drawing/2014/main" id="{C89F8C63-9894-458E-85B8-1D1FB13D6D6A}"/>
              </a:ext>
            </a:extLst>
          </p:cNvPr>
          <p:cNvSpPr txBox="1"/>
          <p:nvPr/>
        </p:nvSpPr>
        <p:spPr>
          <a:xfrm>
            <a:off x="8763000" y="6396335"/>
            <a:ext cx="4914900" cy="461665"/>
          </a:xfrm>
          <a:prstGeom prst="rect">
            <a:avLst/>
          </a:prstGeom>
          <a:noFill/>
        </p:spPr>
        <p:txBody>
          <a:bodyPr wrap="square" lIns="91440" tIns="45720" rIns="91440" bIns="45720" rtlCol="0" anchor="t">
            <a:spAutoFit/>
          </a:bodyPr>
          <a:lstStyle/>
          <a:p>
            <a:endParaRPr lang="en-US" sz="2400">
              <a:solidFill>
                <a:schemeClr val="bg1"/>
              </a:solidFill>
              <a:highlight>
                <a:srgbClr val="004E7D"/>
              </a:highlight>
              <a:cs typeface="Calibri"/>
            </a:endParaRPr>
          </a:p>
        </p:txBody>
      </p:sp>
    </p:spTree>
    <p:extLst>
      <p:ext uri="{BB962C8B-B14F-4D97-AF65-F5344CB8AC3E}">
        <p14:creationId xmlns:p14="http://schemas.microsoft.com/office/powerpoint/2010/main" val="32647186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48A31E-C04A-4BBF-88EC-84EFE3A521AF}"/>
              </a:ext>
            </a:extLst>
          </p:cNvPr>
          <p:cNvSpPr>
            <a:spLocks noGrp="1"/>
          </p:cNvSpPr>
          <p:nvPr>
            <p:ph type="title"/>
          </p:nvPr>
        </p:nvSpPr>
        <p:spPr/>
        <p:txBody>
          <a:bodyPr/>
          <a:lstStyle/>
          <a:p>
            <a:pPr algn="ctr"/>
            <a:r>
              <a:rPr lang="en-US" b="1" dirty="0">
                <a:solidFill>
                  <a:srgbClr val="004E7D"/>
                </a:solidFill>
                <a:latin typeface="Arial"/>
                <a:cs typeface="Arial"/>
              </a:rPr>
              <a:t>Today’s Workshop</a:t>
            </a:r>
          </a:p>
        </p:txBody>
      </p:sp>
      <p:sp>
        <p:nvSpPr>
          <p:cNvPr id="3" name="Text Placeholder 2">
            <a:extLst>
              <a:ext uri="{FF2B5EF4-FFF2-40B4-BE49-F238E27FC236}">
                <a16:creationId xmlns:a16="http://schemas.microsoft.com/office/drawing/2014/main" id="{663C2739-1ECD-4DB5-9281-2E8B5F3D3F93}"/>
              </a:ext>
            </a:extLst>
          </p:cNvPr>
          <p:cNvSpPr>
            <a:spLocks noGrp="1"/>
          </p:cNvSpPr>
          <p:nvPr>
            <p:ph type="body" sz="quarter" idx="11"/>
          </p:nvPr>
        </p:nvSpPr>
        <p:spPr>
          <a:xfrm>
            <a:off x="720584" y="1931670"/>
            <a:ext cx="10750832" cy="3979192"/>
          </a:xfrm>
        </p:spPr>
        <p:txBody>
          <a:bodyPr vert="horz" lIns="91440" tIns="45720" rIns="91440" bIns="45720" rtlCol="0" anchor="t">
            <a:noAutofit/>
          </a:bodyPr>
          <a:lstStyle/>
          <a:p>
            <a:pPr marL="571500" indent="-571500">
              <a:spcAft>
                <a:spcPts val="600"/>
              </a:spcAft>
            </a:pPr>
            <a:r>
              <a:rPr lang="en-US" sz="2400" dirty="0">
                <a:latin typeface="Arial"/>
                <a:cs typeface="Arial"/>
              </a:rPr>
              <a:t>No action on regulation today</a:t>
            </a:r>
          </a:p>
          <a:p>
            <a:pPr marL="571500" indent="-571500">
              <a:spcAft>
                <a:spcPts val="600"/>
              </a:spcAft>
            </a:pPr>
            <a:r>
              <a:rPr lang="en-US" sz="2400" dirty="0">
                <a:latin typeface="Arial"/>
                <a:cs typeface="Arial"/>
              </a:rPr>
              <a:t>Intent is to receive public comments on metal DLRs</a:t>
            </a:r>
          </a:p>
          <a:p>
            <a:pPr marL="571500" indent="-571500">
              <a:spcAft>
                <a:spcPts val="600"/>
              </a:spcAft>
            </a:pPr>
            <a:r>
              <a:rPr lang="en-US" sz="2400" dirty="0">
                <a:latin typeface="Arial"/>
                <a:cs typeface="Arial"/>
              </a:rPr>
              <a:t>Comments must be submitted by </a:t>
            </a:r>
            <a:r>
              <a:rPr lang="en-US" sz="2400" b="1" u="sng" dirty="0">
                <a:latin typeface="Arial"/>
                <a:cs typeface="Arial"/>
              </a:rPr>
              <a:t>Friday, November 18, 2022, noon</a:t>
            </a:r>
            <a:endParaRPr lang="en-US" sz="2400" b="1" u="sng" dirty="0">
              <a:highlight>
                <a:srgbClr val="FFFF00"/>
              </a:highlight>
              <a:latin typeface="Arial"/>
              <a:cs typeface="Arial"/>
            </a:endParaRPr>
          </a:p>
          <a:p>
            <a:pPr marL="571500" indent="-571500">
              <a:spcAft>
                <a:spcPts val="600"/>
              </a:spcAft>
            </a:pPr>
            <a:r>
              <a:rPr lang="en-US" sz="2400" dirty="0">
                <a:latin typeface="Arial"/>
                <a:cs typeface="Arial"/>
              </a:rPr>
              <a:t>Future opportunities to comment</a:t>
            </a:r>
          </a:p>
          <a:p>
            <a:pPr marL="1028700" lvl="1" indent="-571500">
              <a:spcAft>
                <a:spcPts val="600"/>
              </a:spcAft>
            </a:pPr>
            <a:r>
              <a:rPr lang="en-US" dirty="0">
                <a:latin typeface="Arial"/>
                <a:cs typeface="Arial"/>
              </a:rPr>
              <a:t>45-day public comment period at the start of formal rulemaking process</a:t>
            </a:r>
          </a:p>
          <a:p>
            <a:pPr marL="1028700" lvl="1" indent="-571500">
              <a:spcAft>
                <a:spcPts val="600"/>
              </a:spcAft>
            </a:pPr>
            <a:r>
              <a:rPr lang="en-US" dirty="0">
                <a:latin typeface="Arial"/>
                <a:cs typeface="Arial"/>
              </a:rPr>
              <a:t>Additional comment periods for regulation changes, if needed</a:t>
            </a:r>
          </a:p>
        </p:txBody>
      </p:sp>
      <p:sp>
        <p:nvSpPr>
          <p:cNvPr id="4" name="Slide Number Placeholder 3">
            <a:extLst>
              <a:ext uri="{FF2B5EF4-FFF2-40B4-BE49-F238E27FC236}">
                <a16:creationId xmlns:a16="http://schemas.microsoft.com/office/drawing/2014/main" id="{247C8C9B-B7A9-49BA-B6E3-4ED50CB8C379}"/>
              </a:ext>
            </a:extLst>
          </p:cNvPr>
          <p:cNvSpPr>
            <a:spLocks noGrp="1"/>
          </p:cNvSpPr>
          <p:nvPr>
            <p:ph type="sldNum" sz="quarter" idx="4"/>
          </p:nvPr>
        </p:nvSpPr>
        <p:spPr/>
        <p:txBody>
          <a:bodyPr/>
          <a:lstStyle/>
          <a:p>
            <a:fld id="{A15CFC30-E45D-4431-B46B-489B270F7815}" type="slidenum">
              <a:rPr lang="en-US" smtClean="0"/>
              <a:pPr/>
              <a:t>5</a:t>
            </a:fld>
            <a:endParaRPr lang="en-US" dirty="0"/>
          </a:p>
        </p:txBody>
      </p:sp>
    </p:spTree>
    <p:extLst>
      <p:ext uri="{BB962C8B-B14F-4D97-AF65-F5344CB8AC3E}">
        <p14:creationId xmlns:p14="http://schemas.microsoft.com/office/powerpoint/2010/main" val="21992195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14744-F29F-4158-BEAC-46F0AEA68E6C}"/>
              </a:ext>
            </a:extLst>
          </p:cNvPr>
          <p:cNvSpPr>
            <a:spLocks noGrp="1"/>
          </p:cNvSpPr>
          <p:nvPr>
            <p:ph type="title"/>
          </p:nvPr>
        </p:nvSpPr>
        <p:spPr>
          <a:xfrm>
            <a:off x="838200" y="320302"/>
            <a:ext cx="10515600" cy="1325563"/>
          </a:xfrm>
        </p:spPr>
        <p:txBody>
          <a:bodyPr/>
          <a:lstStyle/>
          <a:p>
            <a:pPr algn="ctr"/>
            <a:r>
              <a:rPr lang="en-US" b="1" dirty="0">
                <a:solidFill>
                  <a:srgbClr val="004E7D"/>
                </a:solidFill>
                <a:latin typeface="Arial"/>
                <a:cs typeface="Arial"/>
              </a:rPr>
              <a:t>Outline</a:t>
            </a:r>
            <a:endParaRPr lang="en-US" dirty="0">
              <a:solidFill>
                <a:srgbClr val="004E7D"/>
              </a:solidFill>
            </a:endParaRPr>
          </a:p>
        </p:txBody>
      </p:sp>
      <p:sp>
        <p:nvSpPr>
          <p:cNvPr id="4" name="Slide Number Placeholder 3">
            <a:extLst>
              <a:ext uri="{FF2B5EF4-FFF2-40B4-BE49-F238E27FC236}">
                <a16:creationId xmlns:a16="http://schemas.microsoft.com/office/drawing/2014/main" id="{3FF1C9BE-BE4F-427C-8DB6-D7EF7A02B1CE}"/>
              </a:ext>
            </a:extLst>
          </p:cNvPr>
          <p:cNvSpPr>
            <a:spLocks noGrp="1"/>
          </p:cNvSpPr>
          <p:nvPr>
            <p:ph type="sldNum" sz="quarter" idx="4"/>
          </p:nvPr>
        </p:nvSpPr>
        <p:spPr/>
        <p:txBody>
          <a:bodyPr/>
          <a:lstStyle/>
          <a:p>
            <a:fld id="{A15CFC30-E45D-4431-B46B-489B270F7815}" type="slidenum">
              <a:rPr lang="en-US" smtClean="0"/>
              <a:pPr/>
              <a:t>6</a:t>
            </a:fld>
            <a:endParaRPr lang="en-US"/>
          </a:p>
        </p:txBody>
      </p:sp>
      <p:sp>
        <p:nvSpPr>
          <p:cNvPr id="6" name="Text Placeholder 2">
            <a:extLst>
              <a:ext uri="{FF2B5EF4-FFF2-40B4-BE49-F238E27FC236}">
                <a16:creationId xmlns:a16="http://schemas.microsoft.com/office/drawing/2014/main" id="{576AEE8C-37B8-4FDF-AB64-9708C04218FF}"/>
              </a:ext>
            </a:extLst>
          </p:cNvPr>
          <p:cNvSpPr txBox="1">
            <a:spLocks/>
          </p:cNvSpPr>
          <p:nvPr/>
        </p:nvSpPr>
        <p:spPr>
          <a:xfrm>
            <a:off x="838200" y="1645865"/>
            <a:ext cx="10515600" cy="468064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spcAft>
                <a:spcPts val="600"/>
              </a:spcAft>
            </a:pPr>
            <a:r>
              <a:rPr lang="en-US" sz="2400" dirty="0">
                <a:latin typeface="Arial"/>
                <a:cs typeface="Arial"/>
              </a:rPr>
              <a:t>Brief Background</a:t>
            </a:r>
            <a:endParaRPr lang="en-US" sz="2400" dirty="0"/>
          </a:p>
          <a:p>
            <a:pPr>
              <a:spcBef>
                <a:spcPts val="600"/>
              </a:spcBef>
              <a:spcAft>
                <a:spcPts val="600"/>
              </a:spcAft>
            </a:pPr>
            <a:r>
              <a:rPr lang="en-US" sz="2400" dirty="0">
                <a:latin typeface="Arial"/>
                <a:cs typeface="Arial"/>
              </a:rPr>
              <a:t>November 2021: Initial Survey</a:t>
            </a:r>
          </a:p>
          <a:p>
            <a:pPr>
              <a:spcBef>
                <a:spcPts val="600"/>
              </a:spcBef>
              <a:spcAft>
                <a:spcPts val="600"/>
              </a:spcAft>
            </a:pPr>
            <a:r>
              <a:rPr lang="en-US" sz="2400" dirty="0">
                <a:latin typeface="Arial"/>
                <a:cs typeface="Arial"/>
              </a:rPr>
              <a:t>February 2022: Follow-Up</a:t>
            </a:r>
            <a:endParaRPr lang="en-US" sz="2400" dirty="0"/>
          </a:p>
          <a:p>
            <a:pPr>
              <a:spcBef>
                <a:spcPts val="600"/>
              </a:spcBef>
              <a:spcAft>
                <a:spcPts val="600"/>
              </a:spcAft>
            </a:pPr>
            <a:r>
              <a:rPr lang="en-US" sz="2400" dirty="0">
                <a:latin typeface="Arial"/>
                <a:cs typeface="Arial"/>
              </a:rPr>
              <a:t>Regulatory Proposal</a:t>
            </a:r>
          </a:p>
          <a:p>
            <a:pPr>
              <a:spcBef>
                <a:spcPts val="600"/>
              </a:spcBef>
              <a:spcAft>
                <a:spcPts val="600"/>
              </a:spcAft>
            </a:pPr>
            <a:endParaRPr lang="en-US" sz="2400" dirty="0">
              <a:latin typeface="Arial"/>
              <a:cs typeface="Arial"/>
            </a:endParaRPr>
          </a:p>
          <a:p>
            <a:pPr>
              <a:spcAft>
                <a:spcPts val="1200"/>
              </a:spcAft>
              <a:buFont typeface="Wingdings" panose="05000000000000000000" pitchFamily="2" charset="2"/>
              <a:buChar char="Ø"/>
            </a:pPr>
            <a:r>
              <a:rPr lang="en-US" sz="2400" dirty="0">
                <a:latin typeface="Arial"/>
                <a:cs typeface="Arial"/>
              </a:rPr>
              <a:t>Inform the public and interested parties about the proposed metals detection limits for purposes of reporting (DLRs)</a:t>
            </a:r>
          </a:p>
          <a:p>
            <a:pPr>
              <a:spcAft>
                <a:spcPts val="1200"/>
              </a:spcAft>
              <a:buFont typeface="Wingdings" panose="05000000000000000000" pitchFamily="2" charset="2"/>
              <a:buChar char="Ø"/>
            </a:pPr>
            <a:r>
              <a:rPr lang="en-US" sz="2400" dirty="0">
                <a:latin typeface="Arial"/>
                <a:cs typeface="Arial"/>
              </a:rPr>
              <a:t>Collect the public’s feedback before the official rulemaking process starts</a:t>
            </a:r>
            <a:endParaRPr lang="en-US" sz="2400" dirty="0"/>
          </a:p>
          <a:p>
            <a:pPr marL="457200" indent="-457200">
              <a:spcBef>
                <a:spcPts val="600"/>
              </a:spcBef>
              <a:spcAft>
                <a:spcPts val="600"/>
              </a:spcAft>
              <a:buFont typeface="Wingdings" panose="020B0604020202020204" pitchFamily="34" charset="0"/>
              <a:buChar char="§"/>
            </a:pPr>
            <a:endParaRPr lang="en-US" dirty="0"/>
          </a:p>
          <a:p>
            <a:pPr marL="0" indent="0">
              <a:spcBef>
                <a:spcPts val="600"/>
              </a:spcBef>
              <a:spcAft>
                <a:spcPts val="600"/>
              </a:spcAft>
              <a:buNone/>
            </a:pPr>
            <a:endParaRPr lang="en-US" dirty="0"/>
          </a:p>
          <a:p>
            <a:pPr marL="0" indent="0">
              <a:spcBef>
                <a:spcPts val="600"/>
              </a:spcBef>
              <a:spcAft>
                <a:spcPts val="600"/>
              </a:spcAft>
              <a:buNone/>
            </a:pPr>
            <a:endParaRPr lang="en-US" dirty="0"/>
          </a:p>
        </p:txBody>
      </p:sp>
    </p:spTree>
    <p:extLst>
      <p:ext uri="{BB962C8B-B14F-4D97-AF65-F5344CB8AC3E}">
        <p14:creationId xmlns:p14="http://schemas.microsoft.com/office/powerpoint/2010/main" val="4245022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5577D-AE3C-3D24-5FA0-DA18154C14CC}"/>
              </a:ext>
            </a:extLst>
          </p:cNvPr>
          <p:cNvSpPr>
            <a:spLocks noGrp="1"/>
          </p:cNvSpPr>
          <p:nvPr>
            <p:ph type="title"/>
          </p:nvPr>
        </p:nvSpPr>
        <p:spPr>
          <a:xfrm>
            <a:off x="945776" y="2480796"/>
            <a:ext cx="10515600" cy="1325563"/>
          </a:xfrm>
        </p:spPr>
        <p:txBody>
          <a:bodyPr/>
          <a:lstStyle/>
          <a:p>
            <a:pPr algn="ctr"/>
            <a:r>
              <a:rPr lang="en-US" b="1" dirty="0">
                <a:solidFill>
                  <a:srgbClr val="004E7D"/>
                </a:solidFill>
                <a:latin typeface="Arial"/>
                <a:cs typeface="Arial"/>
              </a:rPr>
              <a:t>Definition of Key Terms</a:t>
            </a:r>
            <a:endParaRPr lang="en-US" b="1" dirty="0">
              <a:solidFill>
                <a:srgbClr val="004E7D"/>
              </a:solidFill>
            </a:endParaRPr>
          </a:p>
        </p:txBody>
      </p:sp>
      <p:sp>
        <p:nvSpPr>
          <p:cNvPr id="4" name="Slide Number Placeholder 3">
            <a:extLst>
              <a:ext uri="{FF2B5EF4-FFF2-40B4-BE49-F238E27FC236}">
                <a16:creationId xmlns:a16="http://schemas.microsoft.com/office/drawing/2014/main" id="{2B8906E9-FF87-EB74-4FBE-55FEB68F2663}"/>
              </a:ext>
            </a:extLst>
          </p:cNvPr>
          <p:cNvSpPr>
            <a:spLocks noGrp="1"/>
          </p:cNvSpPr>
          <p:nvPr>
            <p:ph type="sldNum" sz="quarter" idx="4"/>
          </p:nvPr>
        </p:nvSpPr>
        <p:spPr/>
        <p:txBody>
          <a:bodyPr/>
          <a:lstStyle/>
          <a:p>
            <a:fld id="{A15CFC30-E45D-4431-B46B-489B270F7815}" type="slidenum">
              <a:rPr lang="en-US" smtClean="0"/>
              <a:pPr/>
              <a:t>7</a:t>
            </a:fld>
            <a:endParaRPr lang="en-US"/>
          </a:p>
        </p:txBody>
      </p:sp>
    </p:spTree>
    <p:extLst>
      <p:ext uri="{BB962C8B-B14F-4D97-AF65-F5344CB8AC3E}">
        <p14:creationId xmlns:p14="http://schemas.microsoft.com/office/powerpoint/2010/main" val="33687450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33FEF-B60C-4BC0-BAED-945082053CBD}"/>
              </a:ext>
            </a:extLst>
          </p:cNvPr>
          <p:cNvSpPr>
            <a:spLocks noGrp="1"/>
          </p:cNvSpPr>
          <p:nvPr>
            <p:ph type="title"/>
          </p:nvPr>
        </p:nvSpPr>
        <p:spPr>
          <a:xfrm>
            <a:off x="865094" y="365125"/>
            <a:ext cx="10515600" cy="1325563"/>
          </a:xfrm>
        </p:spPr>
        <p:txBody>
          <a:bodyPr/>
          <a:lstStyle/>
          <a:p>
            <a:pPr algn="ctr"/>
            <a:r>
              <a:rPr lang="en-US" b="1" dirty="0">
                <a:solidFill>
                  <a:srgbClr val="004E7D"/>
                </a:solidFill>
                <a:latin typeface="Arial"/>
                <a:cs typeface="Arial"/>
              </a:rPr>
              <a:t>"Detection Limit for Purposes of Reporting (DLR)"</a:t>
            </a:r>
            <a:endParaRPr lang="en-US" dirty="0">
              <a:solidFill>
                <a:srgbClr val="004E7D"/>
              </a:solidFill>
            </a:endParaRPr>
          </a:p>
        </p:txBody>
      </p:sp>
      <p:sp>
        <p:nvSpPr>
          <p:cNvPr id="3" name="Text Placeholder 2">
            <a:extLst>
              <a:ext uri="{FF2B5EF4-FFF2-40B4-BE49-F238E27FC236}">
                <a16:creationId xmlns:a16="http://schemas.microsoft.com/office/drawing/2014/main" id="{49A72615-F09A-4E7B-85B7-F5009AD57812}"/>
              </a:ext>
            </a:extLst>
          </p:cNvPr>
          <p:cNvSpPr>
            <a:spLocks noGrp="1"/>
          </p:cNvSpPr>
          <p:nvPr>
            <p:ph type="body" sz="quarter" idx="11"/>
          </p:nvPr>
        </p:nvSpPr>
        <p:spPr>
          <a:xfrm>
            <a:off x="795425" y="2055813"/>
            <a:ext cx="10810239" cy="4031609"/>
          </a:xfrm>
        </p:spPr>
        <p:txBody>
          <a:bodyPr vert="horz" lIns="91440" tIns="45720" rIns="91440" bIns="45720" rtlCol="0" anchor="t">
            <a:normAutofit fontScale="85000" lnSpcReduction="10000"/>
          </a:bodyPr>
          <a:lstStyle/>
          <a:p>
            <a:r>
              <a:rPr lang="en-US" sz="2400" dirty="0">
                <a:latin typeface="Arial"/>
                <a:cs typeface="Arial"/>
              </a:rPr>
              <a:t> </a:t>
            </a:r>
            <a:r>
              <a:rPr lang="en-US" sz="2400" b="1" dirty="0">
                <a:latin typeface="Arial"/>
                <a:cs typeface="Arial"/>
              </a:rPr>
              <a:t>Detection Limit for Purposes of Reporting (DLR)</a:t>
            </a:r>
            <a:endParaRPr lang="en-US" sz="2400" dirty="0"/>
          </a:p>
          <a:p>
            <a:pPr marL="457200" lvl="1" indent="0">
              <a:buNone/>
            </a:pPr>
            <a:r>
              <a:rPr lang="en-US" dirty="0">
                <a:latin typeface="Arial"/>
                <a:cs typeface="Arial"/>
              </a:rPr>
              <a:t>“Designated minimum level at or above which any analytical finding of a contaminant in drinking water resulting from monitoring must be reported to the State Water Board”</a:t>
            </a:r>
            <a:endParaRPr lang="en-US" dirty="0"/>
          </a:p>
          <a:p>
            <a:pPr marL="457200" lvl="1" indent="0">
              <a:buNone/>
            </a:pPr>
            <a:r>
              <a:rPr lang="en-US" dirty="0">
                <a:latin typeface="Arial"/>
                <a:cs typeface="Arial"/>
              </a:rPr>
              <a:t>[22 Cal. Code of Regs section 64400.34]</a:t>
            </a:r>
            <a:endParaRPr lang="en-US" dirty="0"/>
          </a:p>
          <a:p>
            <a:pPr marL="457200" lvl="1" indent="0">
              <a:buNone/>
            </a:pPr>
            <a:endParaRPr lang="en-US" dirty="0">
              <a:latin typeface="Arial"/>
              <a:cs typeface="Arial"/>
            </a:endParaRPr>
          </a:p>
          <a:p>
            <a:r>
              <a:rPr lang="en-US" sz="2400" b="1" dirty="0"/>
              <a:t>Detection Limit for Purposes of Reporting (DLR)</a:t>
            </a:r>
          </a:p>
          <a:p>
            <a:pPr marL="457200" lvl="1" indent="0">
              <a:buNone/>
            </a:pPr>
            <a:r>
              <a:rPr lang="en-US" dirty="0"/>
              <a:t>The designated minimum level at or above which any analytical finding of a contaminant in drinking water resulting from monitoring required under this chapter shall be reported to the Department.</a:t>
            </a:r>
          </a:p>
          <a:p>
            <a:pPr marL="457200" lvl="1" indent="0">
              <a:buNone/>
            </a:pPr>
            <a:r>
              <a:rPr lang="en-US" dirty="0"/>
              <a:t>[22 Cal. Code of Regs section 64671.15]</a:t>
            </a:r>
          </a:p>
          <a:p>
            <a:r>
              <a:rPr lang="en-US" sz="2400" dirty="0">
                <a:latin typeface="Arial"/>
                <a:cs typeface="Arial"/>
              </a:rPr>
              <a:t>Part of criteria for reduced tap sampling frequency [section 64676.5]</a:t>
            </a:r>
          </a:p>
          <a:p>
            <a:r>
              <a:rPr lang="en-US" sz="2400" dirty="0">
                <a:latin typeface="Arial"/>
                <a:cs typeface="Arial"/>
              </a:rPr>
              <a:t>Part of criteria for reduced water quality parameter (WQP) sampling, corrosion control [section 64674]</a:t>
            </a:r>
          </a:p>
          <a:p>
            <a:pPr marL="457200" lvl="1" indent="0">
              <a:buNone/>
            </a:pPr>
            <a:endParaRPr lang="en-US" dirty="0">
              <a:latin typeface="Arial"/>
              <a:cs typeface="Arial"/>
            </a:endParaRPr>
          </a:p>
          <a:p>
            <a:pPr marL="457200" lvl="1" indent="0">
              <a:buNone/>
            </a:pPr>
            <a:endParaRPr lang="en-US" dirty="0">
              <a:latin typeface="Arial"/>
              <a:cs typeface="Arial"/>
            </a:endParaRPr>
          </a:p>
          <a:p>
            <a:pPr marL="457200" indent="-457200"/>
            <a:endParaRPr lang="en-US" b="1" dirty="0"/>
          </a:p>
          <a:p>
            <a:pPr marL="457200" indent="-457200"/>
            <a:endParaRPr lang="en-US" b="1" dirty="0"/>
          </a:p>
          <a:p>
            <a:pPr marL="914400" lvl="1" indent="-457200"/>
            <a:endParaRPr lang="en-US" dirty="0"/>
          </a:p>
          <a:p>
            <a:pPr marL="457200" lvl="1" indent="0">
              <a:buNone/>
            </a:pPr>
            <a:endParaRPr lang="en-US" dirty="0"/>
          </a:p>
          <a:p>
            <a:pPr marL="0" indent="0">
              <a:buNone/>
            </a:pPr>
            <a:endParaRPr lang="en-US" sz="3200" dirty="0"/>
          </a:p>
          <a:p>
            <a:endParaRPr lang="en-US" dirty="0"/>
          </a:p>
          <a:p>
            <a:endParaRPr lang="en-US" dirty="0"/>
          </a:p>
        </p:txBody>
      </p:sp>
      <p:sp>
        <p:nvSpPr>
          <p:cNvPr id="4" name="Slide Number Placeholder 3">
            <a:extLst>
              <a:ext uri="{FF2B5EF4-FFF2-40B4-BE49-F238E27FC236}">
                <a16:creationId xmlns:a16="http://schemas.microsoft.com/office/drawing/2014/main" id="{80DD6B54-23AD-4C99-A62D-44A8D2AFA790}"/>
              </a:ext>
            </a:extLst>
          </p:cNvPr>
          <p:cNvSpPr>
            <a:spLocks noGrp="1"/>
          </p:cNvSpPr>
          <p:nvPr>
            <p:ph type="sldNum" sz="quarter" idx="4"/>
          </p:nvPr>
        </p:nvSpPr>
        <p:spPr/>
        <p:txBody>
          <a:bodyPr/>
          <a:lstStyle/>
          <a:p>
            <a:fld id="{A15CFC30-E45D-4431-B46B-489B270F7815}" type="slidenum">
              <a:rPr lang="en-US" smtClean="0"/>
              <a:pPr/>
              <a:t>8</a:t>
            </a:fld>
            <a:endParaRPr lang="en-US"/>
          </a:p>
        </p:txBody>
      </p:sp>
    </p:spTree>
    <p:extLst>
      <p:ext uri="{BB962C8B-B14F-4D97-AF65-F5344CB8AC3E}">
        <p14:creationId xmlns:p14="http://schemas.microsoft.com/office/powerpoint/2010/main" val="21423136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33FEF-B60C-4BC0-BAED-945082053CBD}"/>
              </a:ext>
            </a:extLst>
          </p:cNvPr>
          <p:cNvSpPr>
            <a:spLocks noGrp="1"/>
          </p:cNvSpPr>
          <p:nvPr>
            <p:ph type="title"/>
          </p:nvPr>
        </p:nvSpPr>
        <p:spPr/>
        <p:txBody>
          <a:bodyPr/>
          <a:lstStyle/>
          <a:p>
            <a:pPr algn="ctr"/>
            <a:r>
              <a:rPr lang="en-US" b="1" dirty="0">
                <a:solidFill>
                  <a:srgbClr val="004E7D"/>
                </a:solidFill>
                <a:latin typeface="Arial"/>
                <a:cs typeface="Arial"/>
              </a:rPr>
              <a:t>Primary and Secondary Drinking Water Standards</a:t>
            </a:r>
            <a:endParaRPr lang="en-US" b="1" dirty="0">
              <a:solidFill>
                <a:srgbClr val="004E7D"/>
              </a:solidFill>
            </a:endParaRPr>
          </a:p>
        </p:txBody>
      </p:sp>
      <p:sp>
        <p:nvSpPr>
          <p:cNvPr id="3" name="Text Placeholder 2">
            <a:extLst>
              <a:ext uri="{FF2B5EF4-FFF2-40B4-BE49-F238E27FC236}">
                <a16:creationId xmlns:a16="http://schemas.microsoft.com/office/drawing/2014/main" id="{49A72615-F09A-4E7B-85B7-F5009AD57812}"/>
              </a:ext>
            </a:extLst>
          </p:cNvPr>
          <p:cNvSpPr>
            <a:spLocks noGrp="1"/>
          </p:cNvSpPr>
          <p:nvPr>
            <p:ph type="body" sz="quarter" idx="11"/>
          </p:nvPr>
        </p:nvSpPr>
        <p:spPr>
          <a:xfrm>
            <a:off x="838200" y="1958934"/>
            <a:ext cx="10515600" cy="3602038"/>
          </a:xfrm>
        </p:spPr>
        <p:txBody>
          <a:bodyPr vert="horz" lIns="91440" tIns="45720" rIns="91440" bIns="45720" rtlCol="0" anchor="t">
            <a:normAutofit lnSpcReduction="10000"/>
          </a:bodyPr>
          <a:lstStyle/>
          <a:p>
            <a:pPr marL="457200" indent="-457200"/>
            <a:r>
              <a:rPr lang="en-US" dirty="0">
                <a:latin typeface="Arial"/>
                <a:cs typeface="Arial"/>
              </a:rPr>
              <a:t>Primary drinking water standard (HSC 116275)</a:t>
            </a:r>
          </a:p>
          <a:p>
            <a:pPr marL="914400" lvl="1" indent="-457200"/>
            <a:r>
              <a:rPr lang="en-US" dirty="0">
                <a:latin typeface="Arial"/>
                <a:cs typeface="Arial"/>
              </a:rPr>
              <a:t>Maximum level of a contaminant (MCLs) that have adverse effect of health</a:t>
            </a:r>
          </a:p>
          <a:p>
            <a:pPr marL="914400" lvl="1" indent="-457200"/>
            <a:r>
              <a:rPr lang="en-US" dirty="0">
                <a:latin typeface="Arial"/>
                <a:cs typeface="Arial"/>
              </a:rPr>
              <a:t>Specific treatment techniques adopted in lieu of MCLs</a:t>
            </a:r>
          </a:p>
          <a:p>
            <a:pPr marL="914400" lvl="1" indent="-457200"/>
            <a:r>
              <a:rPr lang="en-US" dirty="0">
                <a:latin typeface="Arial"/>
                <a:cs typeface="Arial"/>
              </a:rPr>
              <a:t>Monitoring and reporting requirements for MCLs</a:t>
            </a:r>
          </a:p>
          <a:p>
            <a:pPr marL="914400" lvl="1" indent="-457200"/>
            <a:r>
              <a:rPr lang="en-US" dirty="0">
                <a:latin typeface="Arial"/>
                <a:cs typeface="Arial"/>
              </a:rPr>
              <a:t>e.g., MCLs, Lead and Copper Rule action levels</a:t>
            </a:r>
          </a:p>
          <a:p>
            <a:pPr marL="457200" indent="-457200"/>
            <a:r>
              <a:rPr lang="en-US" dirty="0">
                <a:latin typeface="Arial"/>
                <a:cs typeface="Arial"/>
              </a:rPr>
              <a:t>Secondary drinking water standards (HSC 116275)</a:t>
            </a:r>
          </a:p>
          <a:p>
            <a:pPr marL="914400" lvl="1" indent="-457200"/>
            <a:r>
              <a:rPr lang="en-US" dirty="0">
                <a:latin typeface="Arial"/>
                <a:cs typeface="Arial"/>
              </a:rPr>
              <a:t>Aesthetic impacts (taste, color, odor)</a:t>
            </a:r>
            <a:endParaRPr lang="en-US" dirty="0"/>
          </a:p>
          <a:p>
            <a:pPr marL="914400" lvl="1" indent="-457200"/>
            <a:r>
              <a:rPr lang="en-US" dirty="0">
                <a:latin typeface="Arial"/>
                <a:cs typeface="Arial"/>
              </a:rPr>
              <a:t>e.g., Secondary MCLs [22 Cal. Code of Regs section 64449]</a:t>
            </a:r>
          </a:p>
          <a:p>
            <a:pPr marL="457200" indent="-457200"/>
            <a:endParaRPr lang="en-US" sz="3200" dirty="0"/>
          </a:p>
          <a:p>
            <a:pPr marL="457200" indent="-457200"/>
            <a:endParaRPr lang="en-US" sz="3200" dirty="0"/>
          </a:p>
          <a:p>
            <a:endParaRPr lang="en-US" dirty="0">
              <a:latin typeface="Arial"/>
              <a:cs typeface="Arial"/>
            </a:endParaRPr>
          </a:p>
        </p:txBody>
      </p:sp>
      <p:sp>
        <p:nvSpPr>
          <p:cNvPr id="4" name="Slide Number Placeholder 3">
            <a:extLst>
              <a:ext uri="{FF2B5EF4-FFF2-40B4-BE49-F238E27FC236}">
                <a16:creationId xmlns:a16="http://schemas.microsoft.com/office/drawing/2014/main" id="{80DD6B54-23AD-4C99-A62D-44A8D2AFA790}"/>
              </a:ext>
            </a:extLst>
          </p:cNvPr>
          <p:cNvSpPr>
            <a:spLocks noGrp="1"/>
          </p:cNvSpPr>
          <p:nvPr>
            <p:ph type="sldNum" sz="quarter" idx="4"/>
          </p:nvPr>
        </p:nvSpPr>
        <p:spPr/>
        <p:txBody>
          <a:bodyPr/>
          <a:lstStyle/>
          <a:p>
            <a:fld id="{A15CFC30-E45D-4431-B46B-489B270F7815}" type="slidenum">
              <a:rPr lang="en-US" smtClean="0"/>
              <a:pPr/>
              <a:t>9</a:t>
            </a:fld>
            <a:endParaRPr lang="en-US"/>
          </a:p>
        </p:txBody>
      </p:sp>
    </p:spTree>
    <p:extLst>
      <p:ext uri="{BB962C8B-B14F-4D97-AF65-F5344CB8AC3E}">
        <p14:creationId xmlns:p14="http://schemas.microsoft.com/office/powerpoint/2010/main" val="19470689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slides.pptx" id="{D19092ED-CF3C-41A9-A920-5466ADCE7D9B}" vid="{1F01FAC9-64E3-4430-8637-095864E45AD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AW xmlns="http://www.net-centric.com/PAWPP">
  <Shape xmlns="" ID="9HAvdJ+myBMqiGuxvZ27OeSIvKA=" isBookmarkSet="no" pdftag="H3" artifact="_x0030_" bookmark="yes" Order="_x0034_"/>
  <Shape xmlns="" ID="8tRyxh5pDc0k1Iq7Qlx48cZoSYQ=" isBookmarkSet="no" pdftag="H2" artifact="_x0030_" bookmark="yes" Order="_x0032_"/>
  <Shape xmlns="" ID="yFhg22mOUVUOAOgNwYLhst5tHuM=" isBookmarkSet="no" pdftag="H1" artifact="_x0030_" bookmark="yes" Order="_x0031_"/>
  <Shape xmlns="" ID="+pBcK/YtpAmADYOkEXWyNkQ0nv0=" isBookmarkSet="no" bookmark="no" pdftag="H5" artifact="_x0030_" Order="_x0033_"/>
  <Shape xmlns="" ID="zKoUKcAvzwWjhxIOb4iy0J2uZYs=" isBookmarkSet="no" pdftag="H1" artifact="_x0030_" bookmark="yes" Order="_x0031_"/>
  <Shape xmlns="" ID="gHZIUQQyA1+waS/p8j9Ddb9Ch1Y=" Order="_x0031_" pdftag="_x005B_Artifact_x005D_" isBookmarkSet="no" bookmark="no"/>
  <Shape xmlns="" ID="UGfqCW5uJriNXCkG0OjJO3LwKWE=" formula="no" inline="no" pdftag="Figure" isBookmarkSet="no" bookmark="no" Lang="" validate="no" artifact="_x0030_" Order="_x0032_"/>
  <HyperLink xmlns="" ID="muBVZmxiqOacZn6Dd+TpNwOUhS8=-776961056120.075_338.0465" validate="" plainAltText="email_x0020_address_x0020_for_x0020_project_x0020_email_x0020_inbox" language="" Lang=""/>
  <HyperLink xmlns="" ID="9hg9F8yhOolvRv+vb62gBsfgI5g=1819386333525.035_395.28" validate="" plainAltText="link_x0020_to_x0020_Bacteria_x0020_Provisions_x0020_Staff_x0020_Report_x0020_" language="" Lang=""/>
  <HyperLink xmlns="" ID="PYxa6qzzZUKJb3luphmUrrM59T0=-1503560330298.07_147.6" validate="" plainAltText="link_x0020_to_x0020_Project_x0020_Webpage" language="" Lang=""/>
  <HyperLink xmlns="" ID="PYxa6qzzZUKJb3luphmUrrM59T0=1164096192140.95_238.08" validate="" plainAltText="link_x0020_to_x0020_Water_x0020_Boards_x0020_email_x0020_subscription_x0020_list" language="" Lang=""/>
  <HyperLink xmlns="" ID="PYxa6qzzZUKJb3luphmUrrM59T0=-77696105691.2_328.56" validate="" plainAltText="project_x0020_specific_x0020_email_x0020_inbox_x0020_LahontanBacteriaObjectives_x0040_waterboards.ca.gov" language="" Lang=""/>
  <HyperLink xmlns="" ID="Ag/stLwQAswHVlpaovFAHGszYyI=-97237512973.2_155.8285" validate="" plainAltText="link_x0020_to_x0020_Basin_x0020_Planning_x0020_webpage" language="" Lang=""/>
  <HyperLink xmlns="" ID="Ag/stLwQAswHVlpaovFAHGszYyI=44608789973.2_186.0685" language="" validate="" plainAltText="link_x0020_to_x0020_Basin_x0020_Planning_x0020_webpage"/>
  <HyperLink xmlns="" ID="Ag/stLwQAswHVlpaovFAHGszYyI=29771296438.95_288.7885" validate="" plainAltText="link_x0020_to_x0020_January_x0020_202i_x0020_Staff_x0020_Report_x0020_for_x0020_Board_x0020_packet_x0020_" language="" Lang=""/>
  <HyperLink xmlns="" ID="/xo3dvJ9/zdEFI2PE0jTgPix18g=-1281806034164.06_219.3102" validate="" plainAltText="project_x0020_email_x0020_address" language="" Lang=""/>
  <HyperLink xmlns="" ID="/xo3dvJ9/zdEFI2PE0jTgPix18g=-104669552514.9351_219.3102" plainAltText="_x0040_waterboards.ca.gov" language="" Lang=""/>
  <HyperLink xmlns="" ID="/xo3dvJ9/zdEFI2PE0jTgPix18g=-213808029879.96_348.6702" validate="" plainAltText="link_x0020_to_x0020_project_x0020_website" language="" Lang=""/>
  <HyperLink xmlns="" ID="/xo3dvJ9/zdEFI2PE0jTgPix18g=357814343400.375_388.9102" validate="" plainAltText="link_x0020_to_x0020_project_x0020_website" language=""/>
  <Shape xmlns="" ID="i4l1Hko8toBZsIbnkAzp09AfV2s=" Order="_x0031_" pdftag="_x005B_Artifact_x005D_" isBookmarkSet="no" bookmark="no"/>
  <Shape xmlns="" ID="eRNJW8P+0KousEo5FF+zFOVmjiE=" isBookmarkSet="no" pdftag="H3" artifact="_x0030_" bookmark="yes" Order="_x0032_"/>
  <Shape xmlns="" ID="mNACpVUwctHByqA2HzW5isODoI8=" pdftag="H2" isBookmarkSet="no" bookmark="yes" Order="_x0031_"/>
  <Shape xmlns="" ID="IPJ3FDaQnMGoW4Poj0ktL7EDs+c=" pdftag="H2" isBookmarkSet="no" bookmark="yes" Order="_x0031_"/>
  <Shape xmlns="" ID="muBVZmxiqOacZn6Dd+TpNwOUhS8=" isBookmarkSet="no" pdftag="H2" artifact="_x0030_" bookmark="yes" Order="_x0032_"/>
  <Shape xmlns="" ID="zBFaKAxpyR8vSGX5BAbGhW4nyZo=" Order="_x0031_" pdftag="_x005B_Artifact_x005D_" isBookmarkSet="no" bookmark="no"/>
  <Shape xmlns="" ID="WDQ5LTxi912gBuyTKjGo+Mr/nfE=" formula="no" inline="no" isBookmarkSet="no" bookmark="no" Lang="" Order="_x0033_" pdftag="_x005B_Artifact_x005D_" artifact="_x0031_" validate="no"/>
  <Shape xmlns="" ID="lLRdBCvgWHzHDq/tYJizXQt+3dA=" pdftag="H2" isBookmarkSet="no" bookmark="yes" Order="_x0031_"/>
  <Shape xmlns="" ID="858ILk0LvAmIbSb2zhNfYRHnoQI=" isBookmarkSet="no" pdftag="H3" artifact="_x0030_" bookmark="yes" Order="_x0032_"/>
  <Shape xmlns="" ID="mieNx8/ZBK7EdyQqkdkMpbebTqk=" Order="_x0031_" pdftag="_x005B_Artifact_x005D_" isBookmarkSet="no" bookmark="no"/>
  <Shape xmlns="" ID="NLOVQdorn0te3DMlP1iGrxx8XMg=" formula="no" inline="no" pdftag="Figure" isBookmarkSet="no" bookmark="no" Lang="" artifact="_x0030_" validate="no" Order="_x0033_"/>
  <Shape xmlns="" ID="6XPhDsGa7J2DIEQ7xAw6F6RMXNE=" formula="no" inline="no" pdftag="Figure" isBookmarkSet="no" bookmark="no" Lang="" artifact="_x0030_" validate="no" Order="_x0034_"/>
  <Shape xmlns="" ID="FEzKSpukdbTUqtMPD80rR11O2jk=" isBookmarkSet="no" bookmark="no" Order="_x0033_" pdftag="_x005B_Artifact_x005D_" artifact="_x0031_"/>
  <Shape xmlns="" ID="ttJboG8cksJJXj8VwBQGCh8FTWk=" pdftag="H3" isBookmarkSet="no" bookmark="yes" Order="_x0032_"/>
  <Shape xmlns="" ID="/QN+CjUJnsZTTywYJ5ebFSBmKps=" pdftag="H2" isBookmarkSet="no" bookmark="yes" Order="_x0031_"/>
  <Shape xmlns="" ID="4BjjXQwGD0geqECGWEF2U38fWfc=" pdftag="H2" isBookmarkSet="no" bookmark="yes" Order="_x0031_"/>
  <Shape xmlns="" ID="7k9kOOaeU5Br5CyjU+0aMkpsLgE=" isBookmarkSet="no" pdftag="H3" artifact="_x0030_" bookmark="yes" Order="_x0032_"/>
  <Shape xmlns="" ID="Gaa/EFZV2qkaVQDL8XfO2OEPaBA=" Order="_x0031_" pdftag="_x005B_Artifact_x005D_" isBookmarkSet="no" bookmark="no"/>
  <Shape xmlns="" ID="91tRelYrQc5eV6vt3nalIKj4KJE=" pdftag="H2" isBookmarkSet="no" bookmark="yes" Order="_x0031_"/>
  <Shape xmlns="" ID="wJTRL+tyFav53p5Kjjg9lC1/cto=" isBookmarkSet="no" pdftag="H3" artifact="_x0030_" bookmark="yes" Order="_x0032_"/>
  <Shape xmlns="" ID="NGseu+XtjtjLNQDTHCIJyoEKglk=" Order="_x0031_" pdftag="_x005B_Artifact_x005D_" isBookmarkSet="no" bookmark="no"/>
  <Shape xmlns="" ID="xNUYR/4eCqWatNn1SujQ6t0Mszw=" pdftag="H2" isBookmarkSet="no" bookmark="yes" Order="_x0031_"/>
  <Shape xmlns="" ID="5auFHqHg3/9c1wNXDYJbdlihy/Y=" isBookmarkSet="no" pdftag="H3" artifact="_x0030_" bookmark="yes" Order="_x0032_"/>
  <Shape xmlns="" ID="6rN0UoYxFuChFZOQo04vIn9Bo68=" Order="_x0031_" pdftag="_x005B_Artifact_x005D_" isBookmarkSet="no" bookmark="no"/>
  <Shape xmlns="" ID="DOqzQb/tHHiH2FP9A6CyeFqa9SI=" pdftag="H2" isBookmarkSet="no" bookmark="yes" Order="_x0031_"/>
  <Shape xmlns="" ID="9hg9F8yhOolvRv+vb62gBsfgI5g=" isBookmarkSet="no" pdftag="H3" artifact="_x0030_" bookmark="yes" Order="_x0032_"/>
  <Shape xmlns="" ID="z8s8sGCbOhPIL7JB4eohbWZdi1w=" Order="_x0031_" pdftag="_x005B_Artifact_x005D_" isBookmarkSet="no" bookmark="no"/>
  <Shape xmlns="" ID="2USour2BRTboW7M03yciSamLtic=" pdftag="H2" isBookmarkSet="no" bookmark="yes" Order="_x0031_"/>
  <Shape xmlns="" ID="2M+GBafXVufjn+5ToEOeMvTCQxc=" isBookmarkSet="no" pdftag="H3" artifact="_x0030_" bookmark="yes" Order="_x0032_"/>
  <Shape xmlns="" ID="oKv97iXNGPejqEBzFnD/SjEiYi8=" Order="_x0031_" pdftag="_x005B_Artifact_x005D_" isBookmarkSet="no" bookmark="no"/>
  <Shape xmlns="" ID="DbpBfRoCqPSdcv2IhATzUdBeyMI=" pdftag="H2" isBookmarkSet="no" bookmark="yes" Order="_x0031_"/>
  <Shape xmlns="" ID="phmoUIn4nRbigfxjQXpWcPmyhQY=" isBookmarkSet="no" pdftag="H3" artifact="_x0030_" bookmark="yes" Order="_x0032_"/>
  <Shape xmlns="" ID="UMAIWoRUaCSvhmDqDd8HMqKmA5Q=" Order="_x0031_" pdftag="_x005B_Artifact_x005D_" isBookmarkSet="no" bookmark="no"/>
  <Shape xmlns="" ID="AMSDeDt6c7VMgn+TiwLyrY1zU2c=" pdftag="H2" isBookmarkSet="no" bookmark="yes" Order="_x0031_"/>
  <Shape xmlns="" ID="PYxa6qzzZUKJb3luphmUrrM59T0=" pdftag="P" isBookmarkSet="no" Order="_x0032_" bookmark="no"/>
  <Shape xmlns="" ID="wlp0WjsT1E4owdaY8+PIhmCUU+E=" Order="_x0031_" pdftag="_x005B_Artifact_x005D_" isBookmarkSet="no" bookmark="no"/>
  <Shape xmlns="" ID="FGktIvdGTpBmxDgRt0O5BRHjWGI=" pdftag="H2" isBookmarkSet="no" bookmark="yes" Order="_x0031_"/>
  <Shape xmlns="" ID="ZZ2T1kHxBDx4AAYJinTGz5coh6g=" isBookmarkSet="no" pdftag="H3" artifact="_x0030_" bookmark="yes" Order="_x0032_"/>
  <Shape xmlns="" ID="2+TEVkdxU51fjNMl1yThodoDmz4=" Order="_x0031_" pdftag="_x005B_Artifact_x005D_" isBookmarkSet="no" bookmark="no"/>
  <Shape xmlns="" ID="Wm+j4hjjgf9aZUlqk+ZjTtyh8+M=" isBookmarkSet="no" bookmark="no" Order="_x0033_" pdftag="_x005B_Artifact_x005D_" artifact="_x0031_"/>
  <Shape xmlns="" ID="aeMq+7RfCKjE2OTfUEBsCpVGVEQ=" pdftag="H3" isBookmarkSet="no" bookmark="yes" Order="_x0032_"/>
  <Shape xmlns="" ID="RuBofeHYqlGpVg2PgjDyljeh2CA=" pdftag="H2" isBookmarkSet="no" bookmark="yes" Order="_x0031_"/>
  <Shape xmlns="" ID="eT487ODClEmJ/cjxTzUKoTf7mL0=" pdftag="H2" isBookmarkSet="no" bookmark="yes" Order="_x0031_"/>
  <Shape xmlns="" ID="Ag/stLwQAswHVlpaovFAHGszYyI=" isBookmarkSet="no" pdftag="H3" artifact="_x0030_" bookmark="yes" Order="_x0032_"/>
  <Shape xmlns="" ID="znWnYB2AWb2hFa6bsnyrdwq2SDE=" Order="_x0031_" pdftag="_x005B_Artifact_x005D_" isBookmarkSet="no" bookmark="no"/>
  <Shape xmlns="" ID="nYQdlq+eq48+1teOFiTYyBy8PFk=" isBookmarkSet="no" bookmark="no" Order="_x0033_" pdftag="_x005B_Artifact_x005D_" artifact="_x0031_"/>
  <Shape xmlns="" ID="MKER/brzHax5wA0eBCX+1b2iLSs=" pdftag="H3" isBookmarkSet="no" bookmark="yes" Order="_x0032_"/>
  <Shape xmlns="" ID="9KXs4EbOSSZxpS2oFGODabrcki4=" pdftag="H2" isBookmarkSet="no" bookmark="yes" Order="_x0031_"/>
  <Shape xmlns="" ID="Jp1hiaA0f/XKT6/Ay88nk868/U8=" pdftag="H2" isBookmarkSet="no" bookmark="yes" Order="_x0031_"/>
  <Shape xmlns="" ID="5Jlv65rqPRqsjF1w6sEVKcNofxQ=" isBookmarkSet="no" pdftag="H3" artifact="_x0030_" bookmark="yes" Order="_x0032_"/>
  <Shape xmlns="" ID="17GkI/rlDpYDIoRx74faHtzpTFY=" Order="_x0031_" pdftag="_x005B_Artifact_x005D_" isBookmarkSet="no" bookmark="no"/>
  <Shape xmlns="" ID="x4GITLQepvKAiTNe/0w1C4cyTnA=" pdftag="H2" isBookmarkSet="no" bookmark="yes" Order="_x0031_"/>
  <Shape xmlns="" ID="0hERovrS/rXM8LbA8/XaLhH+0Mo=" Order="_x0031_" pdftag="_x005B_Artifact_x005D_" isBookmarkSet="no" bookmark="no"/>
  <Shape xmlns="" ID="rzOYXxPCfYS/fMzZad+KheVWB98=" isBookmarkSet="no" pdftag="H3" artifact="_x0030_" bookmark="yes" Order="_x0032_"/>
  <Shape xmlns="" ID="7TrT0NCka05+XJWLfvA8QOZ+m2s=" isBookmarkSet="no" bookmark="no" pdftag="H5" artifact="_x0030_" Order="_x0034_"/>
  <Shape xmlns="" ID="0N5poaFI63z7MxSw50SyCDmZgak=" formula="no" inline="no" pdftag="Figure" isBookmarkSet="no" Lang="" bookmark="no" artifact="_x0030_" validate="no" Order="_x0036_"/>
  <Shape xmlns="" ID="5zsacAJe6UIbOjCwgJzefBZ4Rq8=" isBookmarkSet="no" bookmark="no" pdftag="H4" artifact="_x0030_" Order="_x0033_"/>
  <Shape xmlns="" ID="bb1C4eIsg3u1PamCub2HyAYLa2A=" formula="no" inline="no" pdftag="Figure" isBookmarkSet="no" Lang="" bookmark="no" artifact="_x0030_" validate="no" Order="_x0035_"/>
  <Shape xmlns="" ID="oIY4cf8ccTzPqC33p0K7VDFDh2Y=" formula="no" inline="no" pdftag="Figure" isBookmarkSet="no" Lang="" bookmark="no" artifact="_x0030_" validate="no" Order="_x0037_"/>
  <Shape xmlns="" ID="mJ25EA0tc+S/t2jOj9rBGZHNEqY=" pdftag="H2" isBookmarkSet="no" bookmark="yes" Order="_x0031_"/>
  <Shape xmlns="" ID="gAVZzJRfsZGAznjJvZZELMVec8g=" isBookmarkSet="no" pdftag="H3" artifact="_x0030_" bookmark="yes" Order="_x0032_"/>
  <Shape xmlns="" ID="TITDDHt6u1EDoCbCz2UxQCt4BJY=" Order="_x0031_" pdftag="_x005B_Artifact_x005D_" isBookmarkSet="no" bookmark="no"/>
  <Shape xmlns="" ID="LhdEeoLUeh/Lb3vDvTifqCedAJ4=" isBookmarkSet="no" bookmark="no" pdftag="H4" artifact="_x0030_" Order="_x0033_"/>
  <Shape xmlns="" ID="lgXXpelyOS71XaHRyz8Q7IPHykA=" pdftag="H2" isBookmarkSet="no" bookmark="yes" Order="_x0031_"/>
  <Shape xmlns="" ID="BqueIt7wDVtVQzCxJva8xOfFphQ=" pdftag="P" isBookmarkSet="no" Order="_x0032_" bookmark="no"/>
  <Shape xmlns="" ID="dKSRnoxo9EQc7P+/AmQptwCmCko=" Order="_x0031_" pdftag="_x005B_Artifact_x005D_" isBookmarkSet="no" bookmark="no"/>
  <Shape xmlns="" ID="CWrFKJuCR6YYZSSp92prKGZYtTw=" pdftag="H2" isBookmarkSet="no" bookmark="yes" Order="_x0031_"/>
  <Shape xmlns="" ID="/xo3dvJ9/zdEFI2PE0jTgPix18g=" pdftag="P" isBookmarkSet="no" Order="_x0032_" bookmark="no"/>
  <Shape xmlns="" ID="23meWDifmawk9BwUGJPwi4b+EGQ=" Order="_x0031_" pdftag="_x005B_Artifact_x005D_" isBookmarkSet="no" bookmark="no"/>
  <SubText xmlns="" ID="UGfqCW5uJriNXCkG0OjJO3LwKWE=" ActualText=""/>
  <SubText xmlns="" ID="WDQ5LTxi912gBuyTKjGo+Mr/nfE=" ActualText="California_x0020_Water_x0020_Boards"/>
  <SubText xmlns="" ID="NLOVQdorn0te3DMlP1iGrxx8XMg=" ActualText=""/>
  <SubText xmlns="" ID="6XPhDsGa7J2DIEQ7xAw6F6RMXNE=" ActualText="none"/>
  <SubText xmlns="" ID="0N5poaFI63z7MxSw50SyCDmZgak=" ActualText=""/>
  <SubText xmlns="" ID="bb1C4eIsg3u1PamCub2HyAYLa2A=" ActualText=""/>
  <SubText xmlns="" ID="oIY4cf8ccTzPqC33p0K7VDFDh2Y=" ActualText=""/>
  <HyperLink xmlns="" ID="X3hdnFPwsYI5O3gXGjY80or4JcQ=-88986404091.2_166.965" validate="" plainAltText="link_x0020_to_x0020_project_x0020_website" language="" Lang=""/>
  <HyperLink xmlns="" ID="X3hdnFPwsYI5O3gXGjY80or4JcQ=119952202891.2_197.205" validate="" plainAltText="link_x0020_to_x0020_project_x0020_website" language=""/>
  <HyperLink xmlns="" ID="X3hdnFPwsYI5O3gXGjY80or4JcQ=-91450243591.2_317.925" validate="" plainAltText="link_x0020_to_x0020_email_x0020_subscription_x0020_list_x0020_" language="" Lang=""/>
  <HyperLink xmlns="" ID="X3hdnFPwsYI5O3gXGjY80or4JcQ=-109318305791.2_348.165" validate="" plainAltText="link_x0020_to_x0020_email_x0020_subscription_x0020_list_x0020__x000D_" language=""/>
  <HyperLink xmlns="" ID="X3hdnFPwsYI5O3gXGjY80or4JcQ=-77696105691.2_438.6451" validate="" plainAltText="link_x0020_to_x0020_project_x0020_email_x0020_address" language="" Lang=""/>
  <HyperLink xmlns="" ID="jZ4NzIaXotxmXbFFX6slmTxut4c=-776961056153.3926_204.5932" validate="" plainAltText="link_x0020_to_x0020_project_x0020_email_x0020_address" language="" Lang=""/>
  <HyperLink xmlns="" ID="jZ4NzIaXotxmXbFFX6slmTxut4c=-213808029873.16756_333.9532" validate="" plainAltText="link_x0020_to_x0020_projectg_x0020_website" language="" Lang=""/>
  <HyperLink xmlns="" ID="jZ4NzIaXotxmXbFFX6slmTxut4c=357814343393.5826_374.1932" validate="" plainAltText="link_x0020_to_x0020_project_x0020_website" language=""/>
  <Shape xmlns="" ID="X3hdnFPwsYI5O3gXGjY80or4JcQ=" isBookmarkSet="no" pdftag="H3" artifact="_x0030_" bookmark="yes" Order="_x0032_"/>
  <Shape xmlns="" ID="i29XgAx6KahGyNRJQvAfP03n3Iw=" isBookmarkSet="no" pdftag="H3" artifact="_x0030_" bookmark="yes" Order="_x0032_"/>
  <Shape xmlns="" ID="jZ4NzIaXotxmXbFFX6slmTxut4c=" isBookmarkSet="no" pdftag="H3" artifact="_x0030_" bookmark="yes" Order="_x0032_"/>
</PAW>
</file>

<file path=customXml/item3.xml><?xml version="1.0" encoding="utf-8"?>
<p:properties xmlns:p="http://schemas.microsoft.com/office/2006/metadata/properties" xmlns:xsi="http://www.w3.org/2001/XMLSchema-instance" xmlns:pc="http://schemas.microsoft.com/office/infopath/2007/PartnerControls">
  <documentManagement>
    <SharedWithUsers xmlns="851dfaa3-aae8-4c03-b90c-7dd4a6526d0d">
      <UserInfo>
        <DisplayName>Miller, Zach@Waterboards</DisplayName>
        <AccountId>377</AccountId>
        <AccountType/>
      </UserInfo>
      <UserInfo>
        <DisplayName>Schumann, Thomas@Waterboards</DisplayName>
        <AccountId>8533</AccountId>
        <AccountType/>
      </UserInfo>
      <UserInfo>
        <DisplayName>Pierce, Wendy@Waterboards</DisplayName>
        <AccountId>2225</AccountId>
        <AccountType/>
      </UserInfo>
      <UserInfo>
        <DisplayName>Herrera, Elizabeth@Waterboards</DisplayName>
        <AccountId>18505</AccountId>
        <AccountType/>
      </UserInfo>
    </SharedWithUsers>
    <TaxCatchAll xmlns="851dfaa3-aae8-4c03-b90c-7dd4a6526d0d" xsi:nil="true"/>
    <lcf76f155ced4ddcb4097134ff3c332f xmlns="042b0938-ca5e-44d8-b50a-997a0d23e8bd">
      <Terms xmlns="http://schemas.microsoft.com/office/infopath/2007/PartnerControls"/>
    </lcf76f155ced4ddcb4097134ff3c332f>
    <Checked xmlns="042b0938-ca5e-44d8-b50a-997a0d23e8bd" xsi:nil="true"/>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85ABB9721CD3EC4F9C8CE29AB8447800" ma:contentTypeVersion="15" ma:contentTypeDescription="Create a new document." ma:contentTypeScope="" ma:versionID="d15d0a484e8add6d341b9243f9ef8fa4">
  <xsd:schema xmlns:xsd="http://www.w3.org/2001/XMLSchema" xmlns:xs="http://www.w3.org/2001/XMLSchema" xmlns:p="http://schemas.microsoft.com/office/2006/metadata/properties" xmlns:ns2="042b0938-ca5e-44d8-b50a-997a0d23e8bd" xmlns:ns3="851dfaa3-aae8-4c03-b90c-7dd4a6526d0d" targetNamespace="http://schemas.microsoft.com/office/2006/metadata/properties" ma:root="true" ma:fieldsID="18632672a55398ef48c733780c6e70ee" ns2:_="" ns3:_="">
    <xsd:import namespace="042b0938-ca5e-44d8-b50a-997a0d23e8bd"/>
    <xsd:import namespace="851dfaa3-aae8-4c03-b90c-7dd4a6526d0d"/>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ObjectDetectorVersions"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2:MediaServiceDateTaken" minOccurs="0"/>
                <xsd:element ref="ns2:MediaLengthInSeconds" minOccurs="0"/>
                <xsd:element ref="ns2:MediaServiceSearchProperties" minOccurs="0"/>
                <xsd:element ref="ns2:Checke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42b0938-ca5e-44d8-b50a-997a0d23e8b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2" nillable="true" ma:displayName="MediaServiceObjectDetectorVersions" ma:hidden="true" ma:indexed="true" ma:internalName="MediaServiceObjectDetectorVersion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1cfdcae8-6a83-4c52-b891-75b08cbe23e4"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Checked" ma:index="22" nillable="true" ma:displayName="Checked" ma:format="Dropdown" ma:internalName="Checked">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51dfaa3-aae8-4c03-b90c-7dd4a6526d0d"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7" nillable="true" ma:displayName="Taxonomy Catch All Column" ma:hidden="true" ma:list="{3bde447f-9c6c-4421-af29-e30b317a6074}" ma:internalName="TaxCatchAll" ma:showField="CatchAllData" ma:web="851dfaa3-aae8-4c03-b90c-7dd4a6526d0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0ABDD82-3E3E-42BF-BAF0-EA8DCD7F1851}">
  <ds:schemaRefs>
    <ds:schemaRef ds:uri="http://schemas.microsoft.com/sharepoint/v3/contenttype/forms"/>
  </ds:schemaRefs>
</ds:datastoreItem>
</file>

<file path=customXml/itemProps2.xml><?xml version="1.0" encoding="utf-8"?>
<ds:datastoreItem xmlns:ds="http://schemas.openxmlformats.org/officeDocument/2006/customXml" ds:itemID="{8687937E-6F83-47D8-B76F-CDFDB8CE4DFE}">
  <ds:schemaRefs>
    <ds:schemaRef ds:uri="http://www.net-centric.com/PAWPP"/>
    <ds:schemaRef ds:uri=""/>
  </ds:schemaRefs>
</ds:datastoreItem>
</file>

<file path=customXml/itemProps3.xml><?xml version="1.0" encoding="utf-8"?>
<ds:datastoreItem xmlns:ds="http://schemas.openxmlformats.org/officeDocument/2006/customXml" ds:itemID="{8E9299A4-8454-4FFA-9F7D-41DF2D6924B5}">
  <ds:schemaRefs>
    <ds:schemaRef ds:uri="http://schemas.microsoft.com/office/2006/metadata/properties"/>
    <ds:schemaRef ds:uri="http://purl.org/dc/terms/"/>
    <ds:schemaRef ds:uri="http://purl.org/dc/elements/1.1/"/>
    <ds:schemaRef ds:uri="http://schemas.microsoft.com/office/2006/documentManagement/types"/>
    <ds:schemaRef ds:uri="56c934b6-9dcd-43ae-9b1a-98e58d26a298"/>
    <ds:schemaRef ds:uri="http://schemas.openxmlformats.org/package/2006/metadata/core-properties"/>
    <ds:schemaRef ds:uri="http://schemas.microsoft.com/office/infopath/2007/PartnerControls"/>
    <ds:schemaRef ds:uri="107b7c3e-dbeb-4f03-86be-f5af223e6e79"/>
    <ds:schemaRef ds:uri="http://www.w3.org/XML/1998/namespace"/>
    <ds:schemaRef ds:uri="http://purl.org/dc/dcmitype/"/>
  </ds:schemaRefs>
</ds:datastoreItem>
</file>

<file path=customXml/itemProps4.xml><?xml version="1.0" encoding="utf-8"?>
<ds:datastoreItem xmlns:ds="http://schemas.openxmlformats.org/officeDocument/2006/customXml" ds:itemID="{95A66953-092B-49EB-BC8F-36B563708555}"/>
</file>

<file path=docProps/app.xml><?xml version="1.0" encoding="utf-8"?>
<Properties xmlns="http://schemas.openxmlformats.org/officeDocument/2006/extended-properties" xmlns:vt="http://schemas.openxmlformats.org/officeDocument/2006/docPropsVTypes">
  <TotalTime>3213</TotalTime>
  <Words>2615</Words>
  <Application>Microsoft Office PowerPoint</Application>
  <PresentationFormat>Widescreen</PresentationFormat>
  <Paragraphs>678</Paragraphs>
  <Slides>37</Slides>
  <Notes>35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Arial</vt:lpstr>
      <vt:lpstr>Calibri</vt:lpstr>
      <vt:lpstr>Source Sans Pro</vt:lpstr>
      <vt:lpstr>Wingdings</vt:lpstr>
      <vt:lpstr>Office Theme</vt:lpstr>
      <vt:lpstr>Meeting Information</vt:lpstr>
      <vt:lpstr>Metals Detection Limit for Purposes of Reporting (DLR) </vt:lpstr>
      <vt:lpstr> State Water Boards' Mission Statement   To preserve, enhance, and restore the quality of California's water resources and drinking water for the protection of the environment, public health, and all beneficial uses, and to ensure proper water resource allocation and efficient use,  for the benefit of present and future generations. </vt:lpstr>
      <vt:lpstr>Meeting Logistics</vt:lpstr>
      <vt:lpstr>Today’s Workshop</vt:lpstr>
      <vt:lpstr>Outline</vt:lpstr>
      <vt:lpstr>Definition of Key Terms</vt:lpstr>
      <vt:lpstr>"Detection Limit for Purposes of Reporting (DLR)"</vt:lpstr>
      <vt:lpstr>Primary and Secondary Drinking Water Standards</vt:lpstr>
      <vt:lpstr>Notification Levels</vt:lpstr>
      <vt:lpstr>Public Health Goal (PHG)</vt:lpstr>
      <vt:lpstr>Relationship Between MCL, DLR, and PHG</vt:lpstr>
      <vt:lpstr>How is the level of an MCL determined?</vt:lpstr>
      <vt:lpstr>Technological Feasibility</vt:lpstr>
      <vt:lpstr>Metals Summary</vt:lpstr>
      <vt:lpstr>Brief Summary of Proposal</vt:lpstr>
      <vt:lpstr>Summary of Laboratory Surveys</vt:lpstr>
      <vt:lpstr>November 2021 Initial Survey</vt:lpstr>
      <vt:lpstr>Initial Survey: MRLs of Metals with Primary Drinking Water Standard</vt:lpstr>
      <vt:lpstr>Initial Survey: MRL for Metals with Secondary MCLs </vt:lpstr>
      <vt:lpstr>Initial Survey: Current Sample Analysis Costs </vt:lpstr>
      <vt:lpstr>Initial Survey: Projected Cost Increase Based on Target MRL</vt:lpstr>
      <vt:lpstr>February 2022 Follow-up Survey</vt:lpstr>
      <vt:lpstr>Follow-up Survey: Costs</vt:lpstr>
      <vt:lpstr>Follow-up Survey: Laboratory Capability </vt:lpstr>
      <vt:lpstr>Follow-up Survey: Lower DLRs</vt:lpstr>
      <vt:lpstr>Regulatory Proposal</vt:lpstr>
      <vt:lpstr>Regulatory Proposal – Revised Primary MCL DLRs</vt:lpstr>
      <vt:lpstr>Regulatory Proposal – Adoption of Secondary MCL DLRs</vt:lpstr>
      <vt:lpstr>Regulatory Proposal – Revised Lead DLR</vt:lpstr>
      <vt:lpstr>Regulatory Proposal – Radionuclides DLR</vt:lpstr>
      <vt:lpstr>Summary of Regulatory Proposal</vt:lpstr>
      <vt:lpstr>Comments </vt:lpstr>
      <vt:lpstr>Participation Instructions</vt:lpstr>
      <vt:lpstr>Comments on the Proposal</vt:lpstr>
      <vt:lpstr>Submitting Written Comments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Metals Detection Limit for Purposes of Reporting (DLR)</dc:title>
  <dc:creator>Sim, Alison@Waterboards</dc:creator>
  <cp:lastModifiedBy>Sim, Alison@Waterboards</cp:lastModifiedBy>
  <cp:revision>428</cp:revision>
  <dcterms:created xsi:type="dcterms:W3CDTF">2022-04-19T22:52:53Z</dcterms:created>
  <dcterms:modified xsi:type="dcterms:W3CDTF">2023-07-20T17:38:57Z</dcterms:modified>
  <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0x01010085ABB9721CD3EC4F9C8CE29AB8447800</vt:lpwstr>
  </property>
</Properties>
</file>